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media/image28.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0"/>
  </p:notesMasterIdLst>
  <p:sldIdLst>
    <p:sldId id="257" r:id="rId2"/>
    <p:sldId id="441" r:id="rId3"/>
    <p:sldId id="652" r:id="rId4"/>
    <p:sldId id="762" r:id="rId5"/>
    <p:sldId id="763" r:id="rId6"/>
    <p:sldId id="765" r:id="rId7"/>
    <p:sldId id="793" r:id="rId8"/>
    <p:sldId id="766" r:id="rId9"/>
    <p:sldId id="794" r:id="rId10"/>
    <p:sldId id="795" r:id="rId11"/>
    <p:sldId id="770" r:id="rId12"/>
    <p:sldId id="796" r:id="rId13"/>
    <p:sldId id="771" r:id="rId14"/>
    <p:sldId id="772" r:id="rId15"/>
    <p:sldId id="773" r:id="rId16"/>
    <p:sldId id="774" r:id="rId17"/>
    <p:sldId id="775" r:id="rId18"/>
    <p:sldId id="781" r:id="rId19"/>
    <p:sldId id="782" r:id="rId20"/>
    <p:sldId id="783" r:id="rId21"/>
    <p:sldId id="784" r:id="rId22"/>
    <p:sldId id="785" r:id="rId23"/>
    <p:sldId id="786" r:id="rId24"/>
    <p:sldId id="634" r:id="rId25"/>
    <p:sldId id="635" r:id="rId26"/>
    <p:sldId id="637" r:id="rId27"/>
    <p:sldId id="640" r:id="rId28"/>
    <p:sldId id="641" r:id="rId29"/>
    <p:sldId id="642" r:id="rId30"/>
    <p:sldId id="648" r:id="rId31"/>
    <p:sldId id="798" r:id="rId32"/>
    <p:sldId id="799" r:id="rId33"/>
    <p:sldId id="800" r:id="rId34"/>
    <p:sldId id="801" r:id="rId35"/>
    <p:sldId id="802" r:id="rId36"/>
    <p:sldId id="803" r:id="rId37"/>
    <p:sldId id="804" r:id="rId38"/>
    <p:sldId id="805" r:id="rId39"/>
    <p:sldId id="806" r:id="rId40"/>
    <p:sldId id="807" r:id="rId41"/>
    <p:sldId id="310" r:id="rId42"/>
    <p:sldId id="649" r:id="rId43"/>
    <p:sldId id="655" r:id="rId44"/>
    <p:sldId id="682" r:id="rId45"/>
    <p:sldId id="692" r:id="rId46"/>
    <p:sldId id="704" r:id="rId47"/>
    <p:sldId id="668" r:id="rId48"/>
    <p:sldId id="673" r:id="rId49"/>
    <p:sldId id="676" r:id="rId50"/>
    <p:sldId id="677" r:id="rId51"/>
    <p:sldId id="678" r:id="rId52"/>
    <p:sldId id="679" r:id="rId53"/>
    <p:sldId id="680" r:id="rId54"/>
    <p:sldId id="681" r:id="rId55"/>
    <p:sldId id="691" r:id="rId56"/>
    <p:sldId id="685" r:id="rId57"/>
    <p:sldId id="687" r:id="rId58"/>
    <p:sldId id="690" r:id="rId59"/>
    <p:sldId id="688" r:id="rId60"/>
    <p:sldId id="311" r:id="rId61"/>
    <p:sldId id="724" r:id="rId62"/>
    <p:sldId id="729" r:id="rId63"/>
    <p:sldId id="726" r:id="rId64"/>
    <p:sldId id="693" r:id="rId65"/>
    <p:sldId id="715" r:id="rId66"/>
    <p:sldId id="707" r:id="rId67"/>
    <p:sldId id="534" r:id="rId68"/>
    <p:sldId id="375"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024"/>
  </p:normalViewPr>
  <p:slideViewPr>
    <p:cSldViewPr snapToGrid="0" snapToObjects="1">
      <p:cViewPr varScale="1">
        <p:scale>
          <a:sx n="66" d="100"/>
          <a:sy n="66"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1BBA50-CB32-EF45-BA03-A5A94048EF17}" type="datetimeFigureOut">
              <a:rPr lang="en-US" smtClean="0"/>
              <a:t>12/24/2020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D7CAFF-37A1-1345-8031-653CFBA59FEA}" type="slidenum">
              <a:rPr lang="en-US" smtClean="0"/>
              <a:t>‹#›</a:t>
            </a:fld>
            <a:endParaRPr lang="en-US"/>
          </a:p>
        </p:txBody>
      </p:sp>
    </p:spTree>
    <p:extLst>
      <p:ext uri="{BB962C8B-B14F-4D97-AF65-F5344CB8AC3E}">
        <p14:creationId xmlns:p14="http://schemas.microsoft.com/office/powerpoint/2010/main" val="4341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ools.ietf.org/html/rfc7228#ref-COAP"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a:t>
            </a:fld>
            <a:endParaRPr lang="en-US"/>
          </a:p>
        </p:txBody>
      </p:sp>
    </p:spTree>
    <p:extLst>
      <p:ext uri="{BB962C8B-B14F-4D97-AF65-F5344CB8AC3E}">
        <p14:creationId xmlns:p14="http://schemas.microsoft.com/office/powerpoint/2010/main" val="2132161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latin typeface="Comic Sans MS" panose="030F0702030302020204" pitchFamily="66" charset="0"/>
              </a:rPr>
              <a:t>Short range: </a:t>
            </a:r>
            <a:r>
              <a:rPr lang="en-US" dirty="0">
                <a:latin typeface="Comic Sans MS" panose="030F0702030302020204" pitchFamily="66" charset="0"/>
              </a:rPr>
              <a:t>The classical wired example is a serial cable. Wireless short-range technologies are often considered as an alternative to a serial cable, supporting tens of meters of maximum distance between two devices. Examples of short-range wireless technologies are IEEE 802.15.1 Bluetooth and IEEE 802.15.7 Visible Light Communications (VLC). These short-range communication methods are found in only a minority of IoT installations. In some cases, they are not mature enough for production deployment.</a:t>
            </a:r>
          </a:p>
          <a:p>
            <a:pPr lvl="1"/>
            <a:r>
              <a:rPr lang="en-US" b="1" dirty="0">
                <a:latin typeface="Comic Sans MS" panose="030F0702030302020204" pitchFamily="66" charset="0"/>
              </a:rPr>
              <a:t>Medium range: </a:t>
            </a:r>
            <a:r>
              <a:rPr lang="en-US" dirty="0">
                <a:latin typeface="Comic Sans MS" panose="030F0702030302020204" pitchFamily="66" charset="0"/>
              </a:rPr>
              <a:t>This range is the main category of IoT access technologies. In the range of tens to hundreds of meters, many specifications and implementations are available. The maximum distance is generally less than 1 mile between two devices, although RF technologies do not have real maximum distances defined, as long as the radio signal is transmitted and received in the scope of the applicable specification. Examples of medium-range wireless technologies include IEEE 802.11 Wi-Fi, IEEE 802.15.4, and 802.15.4g WPAN. Wired technologies such as IEEE 802.3 Ethernet and IEEE 1901.2 Narrowband Power Line Communications (PLC) may also be classified as medium range, depending on their physical media characteristics.</a:t>
            </a:r>
          </a:p>
          <a:p>
            <a:pPr lvl="1"/>
            <a:r>
              <a:rPr lang="en-US" b="1" dirty="0">
                <a:latin typeface="Comic Sans MS" panose="030F0702030302020204" pitchFamily="66" charset="0"/>
              </a:rPr>
              <a:t>Long range: </a:t>
            </a:r>
            <a:r>
              <a:rPr lang="en-US" dirty="0">
                <a:latin typeface="Comic Sans MS" panose="030F0702030302020204" pitchFamily="66" charset="0"/>
              </a:rPr>
              <a:t>Distances greater than 1 mile between two devices require long-range technologies. Wireless examples are cellular (2G, 3G, 4G)</a:t>
            </a:r>
          </a:p>
          <a:p>
            <a:pPr lvl="1"/>
            <a:r>
              <a:rPr lang="en-US" dirty="0">
                <a:latin typeface="Comic Sans MS" panose="030F0702030302020204" pitchFamily="66" charset="0"/>
              </a:rPr>
              <a:t>and some applications of outdoor IEEE 802.11 Wi-Fi and Low-Power Wide-Area (LPWA) technologies. LPWA communications have the ability to communicate over a large area without consuming much power. These technologies are therefore ideal for battery-powered IoT sensors.</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14</a:t>
            </a:fld>
            <a:endParaRPr lang="en-US"/>
          </a:p>
        </p:txBody>
      </p:sp>
    </p:spTree>
    <p:extLst>
      <p:ext uri="{BB962C8B-B14F-4D97-AF65-F5344CB8AC3E}">
        <p14:creationId xmlns:p14="http://schemas.microsoft.com/office/powerpoint/2010/main" val="1173899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latin typeface="Comic Sans MS" panose="030F0702030302020204" pitchFamily="66" charset="0"/>
              </a:rPr>
              <a:t>Short range: </a:t>
            </a:r>
            <a:r>
              <a:rPr lang="en-US" dirty="0">
                <a:latin typeface="Comic Sans MS" panose="030F0702030302020204" pitchFamily="66" charset="0"/>
              </a:rPr>
              <a:t>The classical wired example is a serial cable. Wireless short-range technologies are often considered as an alternative to a serial cable, supporting tens of meters of maximum distance between two devices. Examples of short-range wireless technologies are IEEE 802.15.1 Bluetooth and IEEE 802.15.7 Visible Light Communications (VLC). These short-range communication methods are found in only a minority of IoT installations. In some cases, they are not mature enough for production deployment.</a:t>
            </a:r>
          </a:p>
          <a:p>
            <a:pPr lvl="1"/>
            <a:r>
              <a:rPr lang="en-US" b="1" dirty="0">
                <a:latin typeface="Comic Sans MS" panose="030F0702030302020204" pitchFamily="66" charset="0"/>
              </a:rPr>
              <a:t>Medium range: </a:t>
            </a:r>
            <a:r>
              <a:rPr lang="en-US" dirty="0">
                <a:latin typeface="Comic Sans MS" panose="030F0702030302020204" pitchFamily="66" charset="0"/>
              </a:rPr>
              <a:t>This range is the main category of IoT access technologies. In the range of tens to hundreds of meters, many specifications and implementations are available. The maximum distance is generally less than 1 mile between two devices, although RF technologies do not have real maximum distances defined, as long as the radio signal is transmitted and received in the scope of the applicable specification. Examples of medium-range wireless technologies include IEEE 802.11 Wi-Fi, IEEE 802.15.4, and 802.15.4g WPAN. Wired technologies such as IEEE 802.3 Ethernet and IEEE 1901.2 Narrowband Power Line Communications (PLC) may also be classified as medium range, depending on their physical media characteristics.</a:t>
            </a:r>
          </a:p>
          <a:p>
            <a:pPr lvl="1"/>
            <a:r>
              <a:rPr lang="en-US" b="1" dirty="0">
                <a:latin typeface="Comic Sans MS" panose="030F0702030302020204" pitchFamily="66" charset="0"/>
              </a:rPr>
              <a:t>Long range: </a:t>
            </a:r>
            <a:r>
              <a:rPr lang="en-US" dirty="0">
                <a:latin typeface="Comic Sans MS" panose="030F0702030302020204" pitchFamily="66" charset="0"/>
              </a:rPr>
              <a:t>Distances greater than 1 mile between two devices require long-range technologies. Wireless examples are cellular (2G, 3G, 4G)</a:t>
            </a:r>
          </a:p>
          <a:p>
            <a:pPr lvl="1"/>
            <a:r>
              <a:rPr lang="en-US" dirty="0">
                <a:latin typeface="Comic Sans MS" panose="030F0702030302020204" pitchFamily="66" charset="0"/>
              </a:rPr>
              <a:t>and some applications of outdoor IEEE 802.11 Wi-Fi and Low-Power Wide-Area (LPWA) technologies. LPWA communications have the ability to communicate over a large area without consuming much power. These technologies are therefore ideal for battery-powered IoT sensors.</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15</a:t>
            </a:fld>
            <a:endParaRPr lang="en-US"/>
          </a:p>
        </p:txBody>
      </p:sp>
    </p:spTree>
    <p:extLst>
      <p:ext uri="{BB962C8B-B14F-4D97-AF65-F5344CB8AC3E}">
        <p14:creationId xmlns:p14="http://schemas.microsoft.com/office/powerpoint/2010/main" val="1869379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Focusing on IoT access technologies, the frequency bands leveraged by wireless communications are split between licensed and unlicensed bands.</a:t>
            </a:r>
          </a:p>
          <a:p>
            <a:r>
              <a:rPr lang="en-US" sz="1200" dirty="0"/>
              <a:t>Licensed spectrum is generally applicable to IoT long-range access technologies and allocated to communications infrastructures deployed by services providers, public services (for example, first responders, military), broadcasters, and utilities.</a:t>
            </a:r>
          </a:p>
          <a:p>
            <a:endParaRPr lang="en-US" sz="1200" dirty="0"/>
          </a:p>
          <a:p>
            <a:r>
              <a:rPr lang="en-US" sz="1200" dirty="0"/>
              <a:t>An important consideration for IoT access infrastructures that wish to utilize licensed spectrum is that users must subscribe to services when connecting</a:t>
            </a:r>
          </a:p>
          <a:p>
            <a:r>
              <a:rPr lang="en-US" sz="1200" dirty="0"/>
              <a:t>their IoT devices. This adds more complexity to a deployment involving large numbers of sensors and other IoT devices, but in exchange for the</a:t>
            </a:r>
          </a:p>
          <a:p>
            <a:r>
              <a:rPr lang="en-US" sz="1200" dirty="0"/>
              <a:t>subscription fee, the network operator can guarantee the exclusivity of the frequency usage over the target area and can therefore sell a better guarantee</a:t>
            </a:r>
          </a:p>
          <a:p>
            <a:r>
              <a:rPr lang="en-US" sz="1200" dirty="0"/>
              <a:t>of service.</a:t>
            </a:r>
          </a:p>
          <a:p>
            <a:endParaRPr lang="en-US" sz="1200" dirty="0"/>
          </a:p>
          <a:p>
            <a:r>
              <a:rPr lang="en-US" sz="1200" dirty="0"/>
              <a:t>Improvements have been made in handling the complexity that is inherent when deploying large numbers of devices in the licensed spectrum. Thanks to</a:t>
            </a:r>
          </a:p>
          <a:p>
            <a:r>
              <a:rPr lang="en-US" sz="1200" dirty="0"/>
              <a:t>the development of IoT platforms, such as the Cisco Jasper Control Center, automating the provisioning, deployment, and management of large numbers</a:t>
            </a:r>
          </a:p>
          <a:p>
            <a:r>
              <a:rPr lang="en-US" sz="1200" dirty="0"/>
              <a:t>of devices has become much easier. Examples of licensed spectrum commonly used for IoT access are cellular, WiMAX, and Narrowband IoT</a:t>
            </a:r>
          </a:p>
          <a:p>
            <a:r>
              <a:rPr lang="en-US" sz="1200" dirty="0"/>
              <a:t>(NB-IoT) technologies.</a:t>
            </a:r>
          </a:p>
          <a:p>
            <a:endParaRPr lang="en-US" sz="1200" dirty="0"/>
          </a:p>
          <a:p>
            <a:r>
              <a:rPr lang="en-US" sz="800" dirty="0"/>
              <a:t>The ITU has also defined unlicensed spectrum for the industrial, scientific, and medical (ISM) portions of the radio bands. These frequencies are used in</a:t>
            </a:r>
          </a:p>
          <a:p>
            <a:r>
              <a:rPr lang="en-US" sz="800" dirty="0"/>
              <a:t>many communications technologies for short-range devices (SRDs).</a:t>
            </a:r>
          </a:p>
          <a:p>
            <a:r>
              <a:rPr lang="en-US" sz="800" i="1" dirty="0"/>
              <a:t>Unlicensed </a:t>
            </a:r>
            <a:r>
              <a:rPr lang="en-US" sz="800" dirty="0"/>
              <a:t>means that no guarantees or protections are offered in the ISM bands for device communications. For IoT access, these are the most </a:t>
            </a:r>
            <a:r>
              <a:rPr lang="en-US" sz="800" dirty="0" err="1"/>
              <a:t>wellknown</a:t>
            </a:r>
            <a:endParaRPr lang="en-US" sz="800" dirty="0"/>
          </a:p>
          <a:p>
            <a:r>
              <a:rPr lang="en-US" sz="800" dirty="0"/>
              <a:t>ISM bands:</a:t>
            </a:r>
          </a:p>
          <a:p>
            <a:r>
              <a:rPr lang="en-US" sz="800" dirty="0"/>
              <a:t>2.4 GHz band as used by IEEE 802.11b/g/n Wi-Fi</a:t>
            </a:r>
          </a:p>
          <a:p>
            <a:r>
              <a:rPr lang="en-US" sz="800" dirty="0"/>
              <a:t>IEEE 802.15.1 Bluetooth</a:t>
            </a:r>
          </a:p>
          <a:p>
            <a:r>
              <a:rPr lang="en-US" sz="800" dirty="0"/>
              <a:t>IEEE 802.15.4 WPAN</a:t>
            </a:r>
            <a:endParaRPr lang="en-US" sz="1200" dirty="0">
              <a:latin typeface="Comic Sans MS" panose="030F0702030302020204" pitchFamily="66" charset="0"/>
            </a:endParaRPr>
          </a:p>
          <a:p>
            <a:r>
              <a:rPr lang="en-US" sz="1200" b="0" i="0" u="none" strike="noStrike" kern="1200" baseline="0" dirty="0">
                <a:solidFill>
                  <a:schemeClr val="tx1"/>
                </a:solidFill>
                <a:latin typeface="+mn-lt"/>
                <a:ea typeface="+mn-ea"/>
                <a:cs typeface="+mn-cs"/>
              </a:rPr>
              <a:t>An unlicensed band, such as those in the ISM range of frequencies, is not </a:t>
            </a:r>
            <a:r>
              <a:rPr lang="en-US" sz="1200" b="0" i="1" u="none" strike="noStrike" kern="1200" baseline="0" dirty="0">
                <a:solidFill>
                  <a:schemeClr val="tx1"/>
                </a:solidFill>
                <a:latin typeface="+mn-lt"/>
                <a:ea typeface="+mn-ea"/>
                <a:cs typeface="+mn-cs"/>
              </a:rPr>
              <a:t>unregulated</a:t>
            </a:r>
            <a:r>
              <a:rPr lang="en-US" sz="1200" b="0" i="0" u="none" strike="noStrike" kern="1200" baseline="0" dirty="0">
                <a:solidFill>
                  <a:schemeClr val="tx1"/>
                </a:solidFill>
                <a:latin typeface="+mn-lt"/>
                <a:ea typeface="+mn-ea"/>
                <a:cs typeface="+mn-cs"/>
              </a:rPr>
              <a:t>. National and regional regulations exist for each of the allocated</a:t>
            </a:r>
          </a:p>
          <a:p>
            <a:r>
              <a:rPr lang="en-US" sz="1200" b="0" i="0" u="none" strike="noStrike" kern="1200" baseline="0" dirty="0">
                <a:solidFill>
                  <a:schemeClr val="tx1"/>
                </a:solidFill>
                <a:latin typeface="+mn-lt"/>
                <a:ea typeface="+mn-ea"/>
                <a:cs typeface="+mn-cs"/>
              </a:rPr>
              <a:t>frequency bands (much as with the licensed bands). These regulations mandate device compliance on parameters such as transmit power, duty cycle</a:t>
            </a:r>
          </a:p>
          <a:p>
            <a:r>
              <a:rPr lang="en-US" sz="1200" b="0" i="0" u="none" strike="noStrike" kern="1200" baseline="0" dirty="0">
                <a:solidFill>
                  <a:schemeClr val="tx1"/>
                </a:solidFill>
                <a:latin typeface="+mn-lt"/>
                <a:ea typeface="+mn-ea"/>
                <a:cs typeface="+mn-cs"/>
              </a:rPr>
              <a:t>and dwell time, channel bandwidth, and channel hopping.</a:t>
            </a:r>
          </a:p>
          <a:p>
            <a:r>
              <a:rPr lang="en-US" sz="1200" b="0" i="0" u="none" strike="noStrike" kern="1200" baseline="0" dirty="0">
                <a:solidFill>
                  <a:schemeClr val="tx1"/>
                </a:solidFill>
                <a:latin typeface="+mn-lt"/>
                <a:ea typeface="+mn-ea"/>
                <a:cs typeface="+mn-cs"/>
              </a:rPr>
              <a:t>Unlicensed spectrum is usually simpler to deploy than licensed because it does not require a service provider. However, it can suffer from more interference because other devices may be competing for the same frequency in a specific area. This becomes a key element in decisions for IoT deployments. Should an IoT infrastructure utilize unlicensed spectrum available for private networks or licensed frequencies that are dependent on a service provider? Various LPWA technologies are taking on a greater importance when it comes to answering this question. In addition to meeting low power requirements, LPWA communications are able to cover long distances that in the past required the licensed bands offered by service providers for cellular devices.</a:t>
            </a:r>
          </a:p>
          <a:p>
            <a:r>
              <a:rPr lang="en-US" sz="1200" b="0" i="0" u="none" strike="noStrike" kern="1200" baseline="0" dirty="0">
                <a:solidFill>
                  <a:schemeClr val="tx1"/>
                </a:solidFill>
                <a:latin typeface="+mn-lt"/>
                <a:ea typeface="+mn-ea"/>
                <a:cs typeface="+mn-cs"/>
              </a:rPr>
              <a:t>Some communications within the ISM bands operate in the sub-GHz range.</a:t>
            </a:r>
          </a:p>
          <a:p>
            <a:r>
              <a:rPr lang="en-US" sz="1200" b="0" i="0" u="none" strike="noStrike" kern="1200" baseline="0" dirty="0">
                <a:solidFill>
                  <a:schemeClr val="tx1"/>
                </a:solidFill>
                <a:latin typeface="+mn-lt"/>
                <a:ea typeface="+mn-ea"/>
                <a:cs typeface="+mn-cs"/>
              </a:rPr>
              <a:t>Sub-GHz bands are used by protocols such as IEEE 802.15.4, 802.15.4g, and 802.11ah, and LPWA technologies such as </a:t>
            </a:r>
            <a:r>
              <a:rPr lang="en-US" sz="1200" b="0" i="0" u="none" strike="noStrike" kern="1200" baseline="0" dirty="0" err="1">
                <a:solidFill>
                  <a:schemeClr val="tx1"/>
                </a:solidFill>
                <a:latin typeface="+mn-lt"/>
                <a:ea typeface="+mn-ea"/>
                <a:cs typeface="+mn-cs"/>
              </a:rPr>
              <a:t>LoRa</a:t>
            </a:r>
            <a:r>
              <a:rPr lang="en-US" sz="1200" b="0" i="0" u="none" strike="noStrike" kern="1200" baseline="0" dirty="0">
                <a:solidFill>
                  <a:schemeClr val="tx1"/>
                </a:solidFill>
                <a:latin typeface="+mn-lt"/>
                <a:ea typeface="+mn-ea"/>
                <a:cs typeface="+mn-cs"/>
              </a:rPr>
              <a:t> and </a:t>
            </a:r>
            <a:r>
              <a:rPr lang="en-US" sz="1200" b="0" i="0" u="none" strike="noStrike" kern="1200" baseline="0" dirty="0" err="1">
                <a:solidFill>
                  <a:schemeClr val="tx1"/>
                </a:solidFill>
                <a:latin typeface="+mn-lt"/>
                <a:ea typeface="+mn-ea"/>
                <a:cs typeface="+mn-cs"/>
              </a:rPr>
              <a:t>Sigfox</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The frequency of transmission directly impacts how a signal propagates and its practical maximum range. Either for indoor or outdoor deployments, the sub-GHz frequency bands allow greater distances between devices. These bands have a better ability than the 2.4 GHz ISM band to penetrate building infrastructures or go around obstacles, while keeping the transmit power within regulation.</a:t>
            </a:r>
          </a:p>
          <a:p>
            <a:r>
              <a:rPr lang="en-US" sz="1200" b="0" i="0" u="none" strike="noStrike" kern="1200" baseline="0" dirty="0">
                <a:solidFill>
                  <a:schemeClr val="tx1"/>
                </a:solidFill>
                <a:latin typeface="+mn-lt"/>
                <a:ea typeface="+mn-ea"/>
                <a:cs typeface="+mn-cs"/>
              </a:rPr>
              <a:t>The disadvantage of sub-GHz frequency bands is their lower rate of data delivery compared to higher frequencies. However, most IoT sensors do not need to send data at high rates. Therefore, the lower transmission speeds of sub-GHz technologies are usually not a concern for IoT sensor deployments.</a:t>
            </a:r>
          </a:p>
          <a:p>
            <a:r>
              <a:rPr lang="en-US" sz="1200" b="0" i="0" u="none" strike="noStrike" kern="1200" baseline="0" dirty="0">
                <a:solidFill>
                  <a:schemeClr val="tx1"/>
                </a:solidFill>
                <a:latin typeface="+mn-lt"/>
                <a:ea typeface="+mn-ea"/>
                <a:cs typeface="+mn-cs"/>
              </a:rPr>
              <a:t>For example, in most European countries, the 169 MHz band is often considered best suited for wireless water and gas metering applications. This is due to its good deep building basement signal penetration. In addition, the low data rate of this frequency matches the low volume of data that needs to be transmitted.</a:t>
            </a:r>
          </a:p>
          <a:p>
            <a:r>
              <a:rPr lang="en-US" sz="1200" b="0" i="0" u="none" strike="noStrike" kern="1200" baseline="0" dirty="0">
                <a:solidFill>
                  <a:schemeClr val="tx1"/>
                </a:solidFill>
                <a:latin typeface="+mn-lt"/>
                <a:ea typeface="+mn-ea"/>
                <a:cs typeface="+mn-cs"/>
              </a:rPr>
              <a:t>Several sub-GHz ranges have been defined in the ISM band. The most </a:t>
            </a:r>
            <a:r>
              <a:rPr lang="en-US" sz="1200" b="0" i="0" u="none" strike="noStrike" kern="1200" baseline="0" dirty="0" err="1">
                <a:solidFill>
                  <a:schemeClr val="tx1"/>
                </a:solidFill>
                <a:latin typeface="+mn-lt"/>
                <a:ea typeface="+mn-ea"/>
                <a:cs typeface="+mn-cs"/>
              </a:rPr>
              <a:t>wellknown</a:t>
            </a:r>
            <a:r>
              <a:rPr lang="en-US" sz="1200" b="0" i="0" u="none" strike="noStrike" kern="1200" baseline="0" dirty="0">
                <a:solidFill>
                  <a:schemeClr val="tx1"/>
                </a:solidFill>
                <a:latin typeface="+mn-lt"/>
                <a:ea typeface="+mn-ea"/>
                <a:cs typeface="+mn-cs"/>
              </a:rPr>
              <a:t> ranges are centered on 169 MHz, 433 MHz, 868 MHz, and 915 </a:t>
            </a:r>
            <a:r>
              <a:rPr lang="en-US" sz="1200" b="0" i="0" u="none" strike="noStrike" kern="1200" baseline="0" dirty="0" err="1">
                <a:solidFill>
                  <a:schemeClr val="tx1"/>
                </a:solidFill>
                <a:latin typeface="+mn-lt"/>
                <a:ea typeface="+mn-ea"/>
                <a:cs typeface="+mn-cs"/>
              </a:rPr>
              <a:t>MHz.</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However, most IoT access technologies tend to focus on the two sub-GHz frequency regions around 868 MHz and 915 </a:t>
            </a:r>
            <a:r>
              <a:rPr lang="en-US" sz="1200" b="0" i="0" u="none" strike="noStrike" kern="1200" baseline="0" dirty="0" err="1">
                <a:solidFill>
                  <a:schemeClr val="tx1"/>
                </a:solidFill>
                <a:latin typeface="+mn-lt"/>
                <a:ea typeface="+mn-ea"/>
                <a:cs typeface="+mn-cs"/>
              </a:rPr>
              <a:t>MHz.</a:t>
            </a:r>
            <a:r>
              <a:rPr lang="en-US" sz="1200" b="0" i="0" u="none" strike="noStrike" kern="1200" baseline="0" dirty="0">
                <a:solidFill>
                  <a:schemeClr val="tx1"/>
                </a:solidFill>
                <a:latin typeface="+mn-lt"/>
                <a:ea typeface="+mn-ea"/>
                <a:cs typeface="+mn-cs"/>
              </a:rPr>
              <a:t> These main bands are commonly found throughout the world and are applicable to nearly all countries.</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17</a:t>
            </a:fld>
            <a:endParaRPr lang="en-US"/>
          </a:p>
        </p:txBody>
      </p:sp>
    </p:spTree>
    <p:extLst>
      <p:ext uri="{BB962C8B-B14F-4D97-AF65-F5344CB8AC3E}">
        <p14:creationId xmlns:p14="http://schemas.microsoft.com/office/powerpoint/2010/main" val="2150052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While the definition of </a:t>
            </a:r>
            <a:r>
              <a:rPr lang="en-US" sz="1200" b="0" i="1" u="none" strike="noStrike" kern="1200" baseline="0" dirty="0">
                <a:solidFill>
                  <a:schemeClr val="tx1"/>
                </a:solidFill>
                <a:latin typeface="+mn-lt"/>
                <a:ea typeface="+mn-ea"/>
                <a:cs typeface="+mn-cs"/>
              </a:rPr>
              <a:t>IoT device </a:t>
            </a:r>
            <a:r>
              <a:rPr lang="en-US" sz="1200" b="0" i="0" u="none" strike="noStrike" kern="1200" baseline="0" dirty="0">
                <a:solidFill>
                  <a:schemeClr val="tx1"/>
                </a:solidFill>
                <a:latin typeface="+mn-lt"/>
                <a:ea typeface="+mn-ea"/>
                <a:cs typeface="+mn-cs"/>
              </a:rPr>
              <a:t>is very broad, there is a clear delineation between powered nodes and battery-powered nodes. </a:t>
            </a:r>
          </a:p>
          <a:p>
            <a:r>
              <a:rPr lang="en-US" sz="1200" b="0" i="0" u="none" strike="noStrike" kern="1200" baseline="0" dirty="0">
                <a:solidFill>
                  <a:schemeClr val="tx1"/>
                </a:solidFill>
                <a:latin typeface="+mn-lt"/>
                <a:ea typeface="+mn-ea"/>
                <a:cs typeface="+mn-cs"/>
              </a:rPr>
              <a:t>A powered node has a direct connection to a power source, and communications are usually not limited by power consumption criteria. However, ease of deployment of</a:t>
            </a:r>
          </a:p>
          <a:p>
            <a:r>
              <a:rPr lang="en-US" sz="1200" b="0" i="0" u="none" strike="noStrike" kern="1200" baseline="0" dirty="0">
                <a:solidFill>
                  <a:schemeClr val="tx1"/>
                </a:solidFill>
                <a:latin typeface="+mn-lt"/>
                <a:ea typeface="+mn-ea"/>
                <a:cs typeface="+mn-cs"/>
              </a:rPr>
              <a:t>powered nodes is limited by the availability of a power source, which makes mobility more complex.</a:t>
            </a:r>
          </a:p>
          <a:p>
            <a:r>
              <a:rPr lang="en-US" sz="1200" b="0" i="0" u="none" strike="noStrike" kern="1200" baseline="0" dirty="0">
                <a:solidFill>
                  <a:schemeClr val="tx1"/>
                </a:solidFill>
                <a:latin typeface="+mn-lt"/>
                <a:ea typeface="+mn-ea"/>
                <a:cs typeface="+mn-cs"/>
              </a:rPr>
              <a:t>Battery-powered nodes bring much more flexibility to IoT devices. These nodes are often classified by the required lifetimes of their batteries. Does a</a:t>
            </a:r>
          </a:p>
          <a:p>
            <a:r>
              <a:rPr lang="en-US" sz="1200" b="0" i="0" u="none" strike="noStrike" kern="1200" baseline="0" dirty="0">
                <a:solidFill>
                  <a:schemeClr val="tx1"/>
                </a:solidFill>
                <a:latin typeface="+mn-lt"/>
                <a:ea typeface="+mn-ea"/>
                <a:cs typeface="+mn-cs"/>
              </a:rPr>
              <a:t>node need 10 to 15 years of battery life, such as on water or gas meters? Or is a 5- to 7-year battery life sufficient for devices such as smart parking sensors? Their batteries can be changed or the devices replaced when a street gets resurfaced. For devices under regular maintenance, a battery life of 2 to 3 years is an option.</a:t>
            </a:r>
          </a:p>
          <a:p>
            <a:r>
              <a:rPr lang="en-US" sz="1200" b="0" i="0" u="none" strike="noStrike" kern="1200" baseline="0" dirty="0">
                <a:solidFill>
                  <a:schemeClr val="tx1"/>
                </a:solidFill>
                <a:latin typeface="+mn-lt"/>
                <a:ea typeface="+mn-ea"/>
                <a:cs typeface="+mn-cs"/>
              </a:rPr>
              <a:t>IoT wireless access technologies must address the needs of low power consumption and connectivity for battery-powered nodes. This has led to the evolution of a new wireless environment known as Low-Power Wide-Area (LPWA). Obviously, it is possible to run just about any wireless technology on batteries. However, in reality, no operational deployment will be acceptable if hundreds of batteries must be changed every month.</a:t>
            </a:r>
          </a:p>
          <a:p>
            <a:r>
              <a:rPr lang="en-US" sz="1200" b="0" i="0" u="none" strike="noStrike" kern="1200" baseline="0" dirty="0">
                <a:solidFill>
                  <a:schemeClr val="tx1"/>
                </a:solidFill>
                <a:latin typeface="+mn-lt"/>
                <a:ea typeface="+mn-ea"/>
                <a:cs typeface="+mn-cs"/>
              </a:rPr>
              <a:t>Wired IoT access technologies consisting of powered nodes are not exempt from power optimization. In the case of deployment of smart meters over PLC, the radio interface on meters can’t consume 5 to 10 watts of power, or this will add up to a 20-million-meter deployment consuming 100 to 200 megawatts of energy for communications.</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18</a:t>
            </a:fld>
            <a:endParaRPr lang="en-US"/>
          </a:p>
        </p:txBody>
      </p:sp>
    </p:spTree>
    <p:extLst>
      <p:ext uri="{BB962C8B-B14F-4D97-AF65-F5344CB8AC3E}">
        <p14:creationId xmlns:p14="http://schemas.microsoft.com/office/powerpoint/2010/main" val="382871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Topology</a:t>
            </a:r>
          </a:p>
          <a:p>
            <a:r>
              <a:rPr lang="en-US" sz="1200" b="0" i="0" u="none" strike="noStrike" kern="1200" baseline="0" dirty="0">
                <a:solidFill>
                  <a:schemeClr val="tx1"/>
                </a:solidFill>
                <a:latin typeface="+mn-lt"/>
                <a:ea typeface="+mn-ea"/>
                <a:cs typeface="+mn-cs"/>
              </a:rPr>
              <a:t>Among the access technologies available for connecting IoT devices, three main topology schemes are dominant: star, mesh, and peer-to-peer. </a:t>
            </a:r>
          </a:p>
          <a:p>
            <a:r>
              <a:rPr lang="en-US" sz="1200" b="0" i="0" u="none" strike="noStrike" kern="1200" baseline="0" dirty="0">
                <a:solidFill>
                  <a:schemeClr val="tx1"/>
                </a:solidFill>
                <a:latin typeface="+mn-lt"/>
                <a:ea typeface="+mn-ea"/>
                <a:cs typeface="+mn-cs"/>
              </a:rPr>
              <a:t>For long range and short-range technologies, a star topology is prevalent, as seen with cellular, LPWA, and Bluetooth networks. Star topologies utilize a single central base station or controller to allow communications with endpoints.</a:t>
            </a:r>
          </a:p>
          <a:p>
            <a:r>
              <a:rPr lang="en-US" sz="1200" b="0" i="0" u="none" strike="noStrike" kern="1200" baseline="0" dirty="0">
                <a:solidFill>
                  <a:schemeClr val="tx1"/>
                </a:solidFill>
                <a:latin typeface="+mn-lt"/>
                <a:ea typeface="+mn-ea"/>
                <a:cs typeface="+mn-cs"/>
              </a:rPr>
              <a:t>For medium-range technologies, a star, peer-to-peer, or mesh topology is common, as shown in Figure 4-2. Peer-to-peer topologies allow any device to communicate with any other device as long as they are in range of each other. Obviously, peer-to-peer topologies rely on multiple full-function devices.</a:t>
            </a:r>
          </a:p>
          <a:p>
            <a:r>
              <a:rPr lang="en-US" sz="1200" b="0" i="0" u="none" strike="noStrike" kern="1200" baseline="0" dirty="0">
                <a:solidFill>
                  <a:schemeClr val="tx1"/>
                </a:solidFill>
                <a:latin typeface="+mn-lt"/>
                <a:ea typeface="+mn-ea"/>
                <a:cs typeface="+mn-cs"/>
              </a:rPr>
              <a:t>Peer-to-peer topologies enable more complex formations, such as a mesh networking topology.</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For example, indoor Wi-Fi deployments are mostly a set of nodes forming a star topology around their access points (APs). Meanwhile, outdoor Wi-Fi may consist of a mesh topology for the backbone of APs, with nodes connecting to the APs in a star topology. Similarly, IEEE 802.15.4 and 802.15.4g and even wired IEEE 1901.2a PLC are generally deployed as a mesh topology. A mesh topology helps cope with low transmit power, searching to reach a greater overall distance, and coverage by having intermediate nodes relaying traffic for other nodes.</a:t>
            </a:r>
          </a:p>
          <a:p>
            <a:r>
              <a:rPr lang="en-US" sz="1200" b="0" i="0" u="none" strike="noStrike" kern="1200" baseline="0" dirty="0">
                <a:solidFill>
                  <a:schemeClr val="tx1"/>
                </a:solidFill>
                <a:latin typeface="+mn-lt"/>
                <a:ea typeface="+mn-ea"/>
                <a:cs typeface="+mn-cs"/>
              </a:rPr>
              <a:t>Mesh topology requires the implementation of a Layer 2 forwarding protocol known as </a:t>
            </a:r>
            <a:r>
              <a:rPr lang="en-US" sz="1200" b="0" i="1" u="none" strike="noStrike" kern="1200" baseline="0" dirty="0">
                <a:solidFill>
                  <a:schemeClr val="tx1"/>
                </a:solidFill>
                <a:latin typeface="+mn-lt"/>
                <a:ea typeface="+mn-ea"/>
                <a:cs typeface="+mn-cs"/>
              </a:rPr>
              <a:t>mesh-under </a:t>
            </a:r>
            <a:r>
              <a:rPr lang="en-US" sz="1200" b="0" i="0" u="none" strike="noStrike" kern="1200" baseline="0" dirty="0">
                <a:solidFill>
                  <a:schemeClr val="tx1"/>
                </a:solidFill>
                <a:latin typeface="+mn-lt"/>
                <a:ea typeface="+mn-ea"/>
                <a:cs typeface="+mn-cs"/>
              </a:rPr>
              <a:t>or a Layer 3 forwarding protocol referred to as </a:t>
            </a:r>
            <a:r>
              <a:rPr lang="en-US" sz="1200" b="0" i="1" u="none" strike="noStrike" kern="1200" baseline="0" dirty="0">
                <a:solidFill>
                  <a:schemeClr val="tx1"/>
                </a:solidFill>
                <a:latin typeface="+mn-lt"/>
                <a:ea typeface="+mn-ea"/>
                <a:cs typeface="+mn-cs"/>
              </a:rPr>
              <a:t>mesh over </a:t>
            </a:r>
            <a:r>
              <a:rPr lang="en-US" sz="1200" b="0" i="0" u="none" strike="noStrike" kern="1200" baseline="0" dirty="0">
                <a:solidFill>
                  <a:schemeClr val="tx1"/>
                </a:solidFill>
                <a:latin typeface="+mn-lt"/>
                <a:ea typeface="+mn-ea"/>
                <a:cs typeface="+mn-cs"/>
              </a:rPr>
              <a:t>on each intermediate node. (See Chapter 5, “IP as the IoT Network Layer,” for more information.) As discussed previously in Chapter 2, “IoT Network Architecture and Design,” an intermediate node or full-function device (FFD) is simply a node that interconnects other nodes. A node that doesn’t interconnect or relay the traffic of other nodes is known as a leaf node, or reduced-function device (RFD). </a:t>
            </a:r>
          </a:p>
          <a:p>
            <a:r>
              <a:rPr lang="en-US" sz="1200" b="0" i="0" u="none" strike="noStrike" kern="1200" baseline="0" dirty="0">
                <a:solidFill>
                  <a:schemeClr val="tx1"/>
                </a:solidFill>
                <a:latin typeface="+mn-lt"/>
                <a:ea typeface="+mn-ea"/>
                <a:cs typeface="+mn-cs"/>
              </a:rPr>
              <a:t>While well adapted to powered nodes, mesh topology requires a properly optimized implementation for battery-powered nodes. Battery-powered nodes are often placed in a “sleep mode” to preserve battery life when not transmitting. In the case of mesh topology, either the battery-powered nodes act as leaf nodes or as a “last resource path” to relay traffic when used as intermediate nodes. Otherwise, battery lifetime is greatly shortened. </a:t>
            </a:r>
          </a:p>
          <a:p>
            <a:r>
              <a:rPr lang="en-US" sz="1200" b="0" i="0" u="none" strike="noStrike" kern="1200" baseline="0" dirty="0">
                <a:solidFill>
                  <a:schemeClr val="tx1"/>
                </a:solidFill>
                <a:latin typeface="+mn-lt"/>
                <a:ea typeface="+mn-ea"/>
                <a:cs typeface="+mn-cs"/>
              </a:rPr>
              <a:t>For battery-powered nodes, the topology type and the role of the node in the topology (for example, being an intermediate or leaf node) are significant factors for a successful implementation.</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19</a:t>
            </a:fld>
            <a:endParaRPr lang="en-US"/>
          </a:p>
        </p:txBody>
      </p:sp>
    </p:spTree>
    <p:extLst>
      <p:ext uri="{BB962C8B-B14F-4D97-AF65-F5344CB8AC3E}">
        <p14:creationId xmlns:p14="http://schemas.microsoft.com/office/powerpoint/2010/main" val="600888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Class 0 </a:t>
            </a:r>
            <a:r>
              <a:rPr lang="en-US" dirty="0"/>
              <a:t>devices are very constrained sensor-like motes. They are so severely constrained in memory and processing capabilities that most likely they will not have the resources required to communicate directly with the Internet in a secure manner (rare heroic, narrowly targeted implementation efforts notwithstanding). Class 0 devices will participate in Internet communications with the help of larger devices acting as proxies, gateways, or servers. Class 0 devices generally cannot be secured or managed comprehensively in the traditional sense. They will most likely be preconfigured (and will be reconfigured rarely, if at all) with a very small data set. For management purposes, they could answer keep alive signals and send on/ off or basic health indications. </a:t>
            </a:r>
          </a:p>
          <a:p>
            <a:endParaRPr lang="en-US" dirty="0"/>
          </a:p>
          <a:p>
            <a:r>
              <a:rPr lang="en-US" b="1" dirty="0"/>
              <a:t>Class 1</a:t>
            </a:r>
            <a:r>
              <a:rPr lang="en-US" dirty="0"/>
              <a:t> devices are quite constrained in code space and processing capabilities, such that they cannot easily talk to other Internet nodes employing a full protocol stack such as using HTTP, Transport Layer Security (TLS), and related security protocols and XML-based data representations. However, they are capable enough to use a protocol stack specifically designed for constrained nodes (such as the Constrained Application Protocol (</a:t>
            </a:r>
            <a:r>
              <a:rPr lang="en-US" dirty="0" err="1"/>
              <a:t>CoAP</a:t>
            </a:r>
            <a:r>
              <a:rPr lang="en-US" dirty="0"/>
              <a:t>) over UDP [</a:t>
            </a:r>
            <a:r>
              <a:rPr lang="en-US" dirty="0">
                <a:hlinkClick r:id="rId3" tooltip="&quot;Constrained Application Protocol (CoAP)&quot;"/>
              </a:rPr>
              <a:t>COAP</a:t>
            </a:r>
            <a:r>
              <a:rPr lang="en-US" dirty="0"/>
              <a:t>]) and participate in meaningful conversations without the help of a gateway node. In particular, they can provide support for the security functions required on a large network. Therefore, they can be integrated as fully developed peers into an IP network, but they need to be parsimonious with state memory, code space, and often power expenditure for protocol and application usage. </a:t>
            </a:r>
          </a:p>
          <a:p>
            <a:r>
              <a:rPr lang="en-US" b="1" dirty="0"/>
              <a:t>Class 2</a:t>
            </a:r>
            <a:r>
              <a:rPr lang="en-US" dirty="0"/>
              <a:t> devices are less constrained and fundamentally capable of supporting most of the same protocol stacks as used on notebooks or servers. However, even these devices can benefit from lightweight and energy-efficient protocols and from consuming less bandwidth. Furthermore, using fewer resources for networking leaves more resources available to applications. Thus, using the protocol stacks defined for more constrained devices on Class 2 devices might reduce development costs and increase the interoperability.</a:t>
            </a:r>
          </a:p>
        </p:txBody>
      </p:sp>
      <p:sp>
        <p:nvSpPr>
          <p:cNvPr id="4" name="Slide Number Placeholder 3"/>
          <p:cNvSpPr>
            <a:spLocks noGrp="1"/>
          </p:cNvSpPr>
          <p:nvPr>
            <p:ph type="sldNum" sz="quarter" idx="10"/>
          </p:nvPr>
        </p:nvSpPr>
        <p:spPr/>
        <p:txBody>
          <a:bodyPr/>
          <a:lstStyle/>
          <a:p>
            <a:fld id="{5893209A-5C87-42F2-8069-F6C9540DFEF7}" type="slidenum">
              <a:rPr lang="en-US" smtClean="0"/>
              <a:t>20</a:t>
            </a:fld>
            <a:endParaRPr lang="en-US"/>
          </a:p>
        </p:txBody>
      </p:sp>
    </p:spTree>
    <p:extLst>
      <p:ext uri="{BB962C8B-B14F-4D97-AF65-F5344CB8AC3E}">
        <p14:creationId xmlns:p14="http://schemas.microsoft.com/office/powerpoint/2010/main" val="1789786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21</a:t>
            </a:fld>
            <a:endParaRPr lang="en-US"/>
          </a:p>
        </p:txBody>
      </p:sp>
    </p:spTree>
    <p:extLst>
      <p:ext uri="{BB962C8B-B14F-4D97-AF65-F5344CB8AC3E}">
        <p14:creationId xmlns:p14="http://schemas.microsoft.com/office/powerpoint/2010/main" val="2995511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22</a:t>
            </a:fld>
            <a:endParaRPr lang="en-US"/>
          </a:p>
        </p:txBody>
      </p:sp>
    </p:spTree>
    <p:extLst>
      <p:ext uri="{BB962C8B-B14F-4D97-AF65-F5344CB8AC3E}">
        <p14:creationId xmlns:p14="http://schemas.microsoft.com/office/powerpoint/2010/main" val="3981311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In context of real time systems by </a:t>
            </a:r>
            <a:r>
              <a:rPr lang="en-US" sz="1200" b="1" i="0" kern="1200" dirty="0">
                <a:solidFill>
                  <a:schemeClr val="tx1"/>
                </a:solidFill>
                <a:effectLst/>
                <a:latin typeface="+mn-lt"/>
                <a:ea typeface="+mn-ea"/>
                <a:cs typeface="+mn-cs"/>
              </a:rPr>
              <a:t>deterministic</a:t>
            </a:r>
            <a:r>
              <a:rPr lang="en-US" sz="1200" b="0" i="0" kern="1200" dirty="0">
                <a:solidFill>
                  <a:schemeClr val="tx1"/>
                </a:solidFill>
                <a:effectLst/>
                <a:latin typeface="+mn-lt"/>
                <a:ea typeface="+mn-ea"/>
                <a:cs typeface="+mn-cs"/>
              </a:rPr>
              <a:t> we mean a guaranteed upper limit on </a:t>
            </a:r>
            <a:r>
              <a:rPr lang="en-US" sz="1200" b="1" i="0" kern="1200" dirty="0">
                <a:solidFill>
                  <a:schemeClr val="tx1"/>
                </a:solidFill>
                <a:effectLst/>
                <a:latin typeface="+mn-lt"/>
                <a:ea typeface="+mn-ea"/>
                <a:cs typeface="+mn-cs"/>
              </a:rPr>
              <a:t>latency</a:t>
            </a:r>
            <a:r>
              <a:rPr lang="en-US" sz="1200" b="0" i="0" kern="1200" dirty="0">
                <a:solidFill>
                  <a:schemeClr val="tx1"/>
                </a:solidFill>
                <a:effectLst/>
                <a:latin typeface="+mn-lt"/>
                <a:ea typeface="+mn-ea"/>
                <a:cs typeface="+mn-cs"/>
              </a:rPr>
              <a:t> under all system conditions.</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23</a:t>
            </a:fld>
            <a:endParaRPr lang="en-US"/>
          </a:p>
        </p:txBody>
      </p:sp>
    </p:spTree>
    <p:extLst>
      <p:ext uri="{BB962C8B-B14F-4D97-AF65-F5344CB8AC3E}">
        <p14:creationId xmlns:p14="http://schemas.microsoft.com/office/powerpoint/2010/main" val="2539924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893209A-5C87-42F2-8069-F6C9540DFEF7}" type="slidenum">
              <a:rPr lang="en-US" smtClean="0"/>
              <a:t>34</a:t>
            </a:fld>
            <a:endParaRPr lang="en-US"/>
          </a:p>
        </p:txBody>
      </p:sp>
    </p:spTree>
    <p:extLst>
      <p:ext uri="{BB962C8B-B14F-4D97-AF65-F5344CB8AC3E}">
        <p14:creationId xmlns:p14="http://schemas.microsoft.com/office/powerpoint/2010/main" val="2125398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3</a:t>
            </a:fld>
            <a:endParaRPr lang="en-US"/>
          </a:p>
        </p:txBody>
      </p:sp>
    </p:spTree>
    <p:extLst>
      <p:ext uri="{BB962C8B-B14F-4D97-AF65-F5344CB8AC3E}">
        <p14:creationId xmlns:p14="http://schemas.microsoft.com/office/powerpoint/2010/main" val="777078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893209A-5C87-42F2-8069-F6C9540DFEF7}" type="slidenum">
              <a:rPr lang="en-US" smtClean="0"/>
              <a:t>35</a:t>
            </a:fld>
            <a:endParaRPr lang="en-US"/>
          </a:p>
        </p:txBody>
      </p:sp>
    </p:spTree>
    <p:extLst>
      <p:ext uri="{BB962C8B-B14F-4D97-AF65-F5344CB8AC3E}">
        <p14:creationId xmlns:p14="http://schemas.microsoft.com/office/powerpoint/2010/main" val="182362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893209A-5C87-42F2-8069-F6C9540DFEF7}" type="slidenum">
              <a:rPr lang="en-US" smtClean="0"/>
              <a:t>36</a:t>
            </a:fld>
            <a:endParaRPr lang="en-US"/>
          </a:p>
        </p:txBody>
      </p:sp>
    </p:spTree>
    <p:extLst>
      <p:ext uri="{BB962C8B-B14F-4D97-AF65-F5344CB8AC3E}">
        <p14:creationId xmlns:p14="http://schemas.microsoft.com/office/powerpoint/2010/main" val="2572324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893209A-5C87-42F2-8069-F6C9540DFEF7}" type="slidenum">
              <a:rPr lang="en-US" smtClean="0"/>
              <a:t>37</a:t>
            </a:fld>
            <a:endParaRPr lang="en-US"/>
          </a:p>
        </p:txBody>
      </p:sp>
    </p:spTree>
    <p:extLst>
      <p:ext uri="{BB962C8B-B14F-4D97-AF65-F5344CB8AC3E}">
        <p14:creationId xmlns:p14="http://schemas.microsoft.com/office/powerpoint/2010/main" val="211733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893209A-5C87-42F2-8069-F6C9540DFEF7}" type="slidenum">
              <a:rPr lang="en-US" smtClean="0"/>
              <a:t>38</a:t>
            </a:fld>
            <a:endParaRPr lang="en-US"/>
          </a:p>
        </p:txBody>
      </p:sp>
    </p:spTree>
    <p:extLst>
      <p:ext uri="{BB962C8B-B14F-4D97-AF65-F5344CB8AC3E}">
        <p14:creationId xmlns:p14="http://schemas.microsoft.com/office/powerpoint/2010/main" val="3711493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893209A-5C87-42F2-8069-F6C9540DFEF7}" type="slidenum">
              <a:rPr lang="en-US" smtClean="0"/>
              <a:t>39</a:t>
            </a:fld>
            <a:endParaRPr lang="en-US"/>
          </a:p>
        </p:txBody>
      </p:sp>
    </p:spTree>
    <p:extLst>
      <p:ext uri="{BB962C8B-B14F-4D97-AF65-F5344CB8AC3E}">
        <p14:creationId xmlns:p14="http://schemas.microsoft.com/office/powerpoint/2010/main" val="1327657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Three modes of operation are applicable to NB-IoT:</a:t>
            </a:r>
          </a:p>
          <a:p>
            <a:r>
              <a:rPr lang="en-US" sz="1200" b="1" i="0" u="none" strike="noStrike" kern="1200" baseline="0" dirty="0">
                <a:solidFill>
                  <a:schemeClr val="tx1"/>
                </a:solidFill>
                <a:latin typeface="+mn-lt"/>
                <a:ea typeface="+mn-ea"/>
                <a:cs typeface="+mn-cs"/>
              </a:rPr>
              <a:t>Standalone: </a:t>
            </a:r>
            <a:r>
              <a:rPr lang="en-US" sz="1200" b="0" i="0" u="none" strike="noStrike" kern="1200" baseline="0" dirty="0">
                <a:solidFill>
                  <a:schemeClr val="tx1"/>
                </a:solidFill>
                <a:latin typeface="+mn-lt"/>
                <a:ea typeface="+mn-ea"/>
                <a:cs typeface="+mn-cs"/>
              </a:rPr>
              <a:t>A GSM carrier is used as an NB-IoT carrier, enabling reuse of 900 MHz or 1800 </a:t>
            </a:r>
            <a:r>
              <a:rPr lang="en-US" sz="1200" b="0" i="0" u="none" strike="noStrike" kern="1200" baseline="0" dirty="0" err="1">
                <a:solidFill>
                  <a:schemeClr val="tx1"/>
                </a:solidFill>
                <a:latin typeface="+mn-lt"/>
                <a:ea typeface="+mn-ea"/>
                <a:cs typeface="+mn-cs"/>
              </a:rPr>
              <a:t>MHz.</a:t>
            </a:r>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In-band: </a:t>
            </a:r>
            <a:r>
              <a:rPr lang="en-US" sz="1200" b="0" i="0" u="none" strike="noStrike" kern="1200" baseline="0" dirty="0">
                <a:solidFill>
                  <a:schemeClr val="tx1"/>
                </a:solidFill>
                <a:latin typeface="+mn-lt"/>
                <a:ea typeface="+mn-ea"/>
                <a:cs typeface="+mn-cs"/>
              </a:rPr>
              <a:t>Part of an LTE carrier frequency band is allocated for use as an NB-IoT frequency. The service provider typically makes this allocation, and IoT devices are configured accordingly. You should be aware that if these devices must be deployed across different countries or regions using a different service provider, problems may occur unless there is some coordination between the service providers, and the NB-IoT frequency band allocations are the same.</a:t>
            </a:r>
          </a:p>
          <a:p>
            <a:r>
              <a:rPr lang="en-US" sz="1200" b="1" i="0" u="none" strike="noStrike" kern="1200" baseline="0" dirty="0">
                <a:solidFill>
                  <a:schemeClr val="tx1"/>
                </a:solidFill>
                <a:latin typeface="+mn-lt"/>
                <a:ea typeface="+mn-ea"/>
                <a:cs typeface="+mn-cs"/>
              </a:rPr>
              <a:t>Guard band: </a:t>
            </a:r>
            <a:r>
              <a:rPr lang="en-US" sz="1200" b="0" i="0" u="none" strike="noStrike" kern="1200" baseline="0" dirty="0">
                <a:solidFill>
                  <a:schemeClr val="tx1"/>
                </a:solidFill>
                <a:latin typeface="+mn-lt"/>
                <a:ea typeface="+mn-ea"/>
                <a:cs typeface="+mn-cs"/>
              </a:rPr>
              <a:t>An NB-IoT carrier is between the LTE or WCDMA bands. This requires coexistence between LTE and NB-IoT bands.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Mobile service providers consider NB-IoT the target technology as it allows them to leverage their licensed spectrum to support LPWA use cases. For instance, NB-IoT is defined for a 200-kHz-wide channel in both uplink and downlink, allowing mobile service providers to optimize their spectrum, with a number of deployment options for GSM, WCDMA, and LTE spectrum.</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an LTE network, resource blocks are defined with an effective bandwidth of 180 kHz, while on NB-IoT, tone or subcarriers replace the LTE resource blocks. The uplink channel can be 15 kHz or 3.75 kHz or multi-tone (n*15 kHz, n up to 12). At Layer 1, the maximum transport block size (TBS) for downlink is 680 bits, while uplink is 1000 bits. At Layer 2, the maximum </a:t>
            </a:r>
            <a:r>
              <a:rPr lang="en-US" sz="1200" b="0" i="0" u="none" strike="noStrike" kern="1200" baseline="0" dirty="0" err="1">
                <a:solidFill>
                  <a:schemeClr val="tx1"/>
                </a:solidFill>
                <a:latin typeface="+mn-lt"/>
                <a:ea typeface="+mn-ea"/>
                <a:cs typeface="+mn-cs"/>
              </a:rPr>
              <a:t>acket</a:t>
            </a:r>
            <a:r>
              <a:rPr lang="en-US" sz="1200" b="0" i="0" u="none" strike="noStrike" kern="1200" baseline="0" dirty="0">
                <a:solidFill>
                  <a:schemeClr val="tx1"/>
                </a:solidFill>
                <a:latin typeface="+mn-lt"/>
                <a:ea typeface="+mn-ea"/>
                <a:cs typeface="+mn-cs"/>
              </a:rPr>
              <a:t> Data Convergence Protocol (PDCP) service data unit (SDU) size is 1600 bytes.</a:t>
            </a:r>
          </a:p>
          <a:p>
            <a:r>
              <a:rPr lang="en-US" sz="1200" b="0" i="0" u="none" strike="noStrike" kern="1200" baseline="0" dirty="0">
                <a:solidFill>
                  <a:schemeClr val="tx1"/>
                </a:solidFill>
                <a:latin typeface="+mn-lt"/>
                <a:ea typeface="+mn-ea"/>
                <a:cs typeface="+mn-cs"/>
              </a:rPr>
              <a:t>NB-IoT operates in half-duplex frequency-division duplexing (FDD) mode with a maximum data rate uplink of 60 kbps and downlink of 30 kbps.</a:t>
            </a:r>
          </a:p>
        </p:txBody>
      </p:sp>
      <p:sp>
        <p:nvSpPr>
          <p:cNvPr id="4" name="Slide Number Placeholder 3"/>
          <p:cNvSpPr>
            <a:spLocks noGrp="1"/>
          </p:cNvSpPr>
          <p:nvPr>
            <p:ph type="sldNum" sz="quarter" idx="10"/>
          </p:nvPr>
        </p:nvSpPr>
        <p:spPr/>
        <p:txBody>
          <a:bodyPr/>
          <a:lstStyle/>
          <a:p>
            <a:fld id="{5893209A-5C87-42F2-8069-F6C9540DFEF7}" type="slidenum">
              <a:rPr lang="en-US" smtClean="0"/>
              <a:t>40</a:t>
            </a:fld>
            <a:endParaRPr lang="en-US"/>
          </a:p>
        </p:txBody>
      </p:sp>
    </p:spTree>
    <p:extLst>
      <p:ext uri="{BB962C8B-B14F-4D97-AF65-F5344CB8AC3E}">
        <p14:creationId xmlns:p14="http://schemas.microsoft.com/office/powerpoint/2010/main" val="2783944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41</a:t>
            </a:fld>
            <a:endParaRPr lang="en-US"/>
          </a:p>
        </p:txBody>
      </p:sp>
    </p:spTree>
    <p:extLst>
      <p:ext uri="{BB962C8B-B14F-4D97-AF65-F5344CB8AC3E}">
        <p14:creationId xmlns:p14="http://schemas.microsoft.com/office/powerpoint/2010/main" val="1003707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Initially, </a:t>
            </a:r>
            <a:r>
              <a:rPr lang="en-US" sz="1200" b="0" i="0" u="none" strike="noStrike" kern="1200" baseline="0" dirty="0" err="1">
                <a:solidFill>
                  <a:schemeClr val="tx1"/>
                </a:solidFill>
                <a:latin typeface="+mn-lt"/>
                <a:ea typeface="+mn-ea"/>
                <a:cs typeface="+mn-cs"/>
              </a:rPr>
              <a:t>LoRa</a:t>
            </a:r>
            <a:r>
              <a:rPr lang="en-US" sz="1200" b="0" i="0" u="none" strike="noStrike" kern="1200" baseline="0" dirty="0">
                <a:solidFill>
                  <a:schemeClr val="tx1"/>
                </a:solidFill>
                <a:latin typeface="+mn-lt"/>
                <a:ea typeface="+mn-ea"/>
                <a:cs typeface="+mn-cs"/>
              </a:rPr>
              <a:t> was a physical layer, or Layer 1, modulation that was developed by a French company named Cycleo. Later, Cycleo was acquired by Semtech. </a:t>
            </a:r>
          </a:p>
          <a:p>
            <a:r>
              <a:rPr lang="en-US" sz="1200" b="0" i="0" u="none" strike="noStrike" kern="1200" baseline="0" dirty="0">
                <a:solidFill>
                  <a:schemeClr val="tx1"/>
                </a:solidFill>
                <a:latin typeface="+mn-lt"/>
                <a:ea typeface="+mn-ea"/>
                <a:cs typeface="+mn-cs"/>
              </a:rPr>
              <a:t>Optimized for long-range, two-way communications and low power consumption, the technology evolved from Layer 1 to a broader scope through the creation of the </a:t>
            </a:r>
            <a:r>
              <a:rPr lang="en-US" sz="1200" b="0" i="0" u="none" strike="noStrike" kern="1200" baseline="0" dirty="0" err="1">
                <a:solidFill>
                  <a:schemeClr val="tx1"/>
                </a:solidFill>
                <a:latin typeface="+mn-lt"/>
                <a:ea typeface="+mn-ea"/>
                <a:cs typeface="+mn-cs"/>
              </a:rPr>
              <a:t>LoRa</a:t>
            </a:r>
            <a:r>
              <a:rPr lang="en-US" sz="1200" b="0" i="0" u="none" strike="noStrike" kern="1200" baseline="0" dirty="0">
                <a:solidFill>
                  <a:schemeClr val="tx1"/>
                </a:solidFill>
                <a:latin typeface="+mn-lt"/>
                <a:ea typeface="+mn-ea"/>
                <a:cs typeface="+mn-cs"/>
              </a:rPr>
              <a:t> Alliance.</a:t>
            </a:r>
          </a:p>
          <a:p>
            <a:r>
              <a:rPr lang="en-US" sz="1200" b="0" i="0" u="none" strike="noStrike" kern="1200" baseline="0" dirty="0">
                <a:solidFill>
                  <a:schemeClr val="tx1"/>
                </a:solidFill>
                <a:latin typeface="+mn-lt"/>
                <a:ea typeface="+mn-ea"/>
                <a:cs typeface="+mn-cs"/>
              </a:rPr>
              <a:t>Semtech </a:t>
            </a:r>
            <a:r>
              <a:rPr lang="en-US" sz="1200" b="0" i="0" u="none" strike="noStrike" kern="1200" baseline="0" dirty="0" err="1">
                <a:solidFill>
                  <a:schemeClr val="tx1"/>
                </a:solidFill>
                <a:latin typeface="+mn-lt"/>
                <a:ea typeface="+mn-ea"/>
                <a:cs typeface="+mn-cs"/>
              </a:rPr>
              <a:t>LoRa</a:t>
            </a:r>
            <a:r>
              <a:rPr lang="en-US" sz="1200" b="0" i="0" u="none" strike="noStrike" kern="1200" baseline="0" dirty="0">
                <a:solidFill>
                  <a:schemeClr val="tx1"/>
                </a:solidFill>
                <a:latin typeface="+mn-lt"/>
                <a:ea typeface="+mn-ea"/>
                <a:cs typeface="+mn-cs"/>
              </a:rPr>
              <a:t> as a Layer 1 PHY modulation technology is available through multiple chipset vendors. To differentiate from the physical layer modulation known as </a:t>
            </a:r>
            <a:r>
              <a:rPr lang="en-US" sz="1200" b="0" i="0" u="none" strike="noStrike" kern="1200" baseline="0" dirty="0" err="1">
                <a:solidFill>
                  <a:schemeClr val="tx1"/>
                </a:solidFill>
                <a:latin typeface="+mn-lt"/>
                <a:ea typeface="+mn-ea"/>
                <a:cs typeface="+mn-cs"/>
              </a:rPr>
              <a:t>LoRa</a:t>
            </a:r>
            <a:r>
              <a:rPr lang="en-US" sz="1200" b="0" i="0" u="none" strike="noStrike" kern="1200" baseline="0" dirty="0">
                <a:solidFill>
                  <a:schemeClr val="tx1"/>
                </a:solidFill>
                <a:latin typeface="+mn-lt"/>
                <a:ea typeface="+mn-ea"/>
                <a:cs typeface="+mn-cs"/>
              </a:rPr>
              <a:t>, the </a:t>
            </a:r>
            <a:r>
              <a:rPr lang="en-US" sz="1200" b="0" i="0" u="none" strike="noStrike" kern="1200" baseline="0" dirty="0" err="1">
                <a:solidFill>
                  <a:schemeClr val="tx1"/>
                </a:solidFill>
                <a:latin typeface="+mn-lt"/>
                <a:ea typeface="+mn-ea"/>
                <a:cs typeface="+mn-cs"/>
              </a:rPr>
              <a:t>LoRa</a:t>
            </a:r>
            <a:r>
              <a:rPr lang="en-US" sz="1200" b="0" i="0" u="none" strike="noStrike" kern="1200" baseline="0" dirty="0">
                <a:solidFill>
                  <a:schemeClr val="tx1"/>
                </a:solidFill>
                <a:latin typeface="+mn-lt"/>
                <a:ea typeface="+mn-ea"/>
                <a:cs typeface="+mn-cs"/>
              </a:rPr>
              <a:t> Alliance uses the term LoRaWAN to refer to its architecture and its specifications that describe end-to-end LoRaWAN communications and protocols.</a:t>
            </a:r>
          </a:p>
          <a:p>
            <a:r>
              <a:rPr lang="en-US" sz="1200" b="0" i="0" u="none" strike="noStrike" kern="1200" baseline="0" dirty="0">
                <a:solidFill>
                  <a:schemeClr val="tx1"/>
                </a:solidFill>
                <a:latin typeface="+mn-lt"/>
                <a:ea typeface="+mn-ea"/>
                <a:cs typeface="+mn-cs"/>
              </a:rPr>
              <a:t>In this figure, notice that Semtech is responsible for the PHY layer, while the </a:t>
            </a:r>
            <a:r>
              <a:rPr lang="en-US" sz="1200" b="0" i="0" u="none" strike="noStrike" kern="1200" baseline="0" dirty="0" err="1">
                <a:solidFill>
                  <a:schemeClr val="tx1"/>
                </a:solidFill>
                <a:latin typeface="+mn-lt"/>
                <a:ea typeface="+mn-ea"/>
                <a:cs typeface="+mn-cs"/>
              </a:rPr>
              <a:t>LoRa</a:t>
            </a:r>
            <a:r>
              <a:rPr lang="en-US" sz="1200" b="0" i="0" u="none" strike="noStrike" kern="1200" baseline="0" dirty="0">
                <a:solidFill>
                  <a:schemeClr val="tx1"/>
                </a:solidFill>
                <a:latin typeface="+mn-lt"/>
                <a:ea typeface="+mn-ea"/>
                <a:cs typeface="+mn-cs"/>
              </a:rPr>
              <a:t> Alliance handles the MAC layer and regional frequency bands.</a:t>
            </a:r>
          </a:p>
          <a:p>
            <a:r>
              <a:rPr lang="en-US" sz="1200" b="0" i="0" u="none" strike="noStrike" kern="1200" baseline="0" dirty="0">
                <a:solidFill>
                  <a:schemeClr val="tx1"/>
                </a:solidFill>
                <a:latin typeface="+mn-lt"/>
                <a:ea typeface="+mn-ea"/>
                <a:cs typeface="+mn-cs"/>
              </a:rPr>
              <a:t>Overall, the </a:t>
            </a:r>
            <a:r>
              <a:rPr lang="en-US" sz="1200" b="0" i="0" u="none" strike="noStrike" kern="1200" baseline="0" dirty="0" err="1">
                <a:solidFill>
                  <a:schemeClr val="tx1"/>
                </a:solidFill>
                <a:latin typeface="+mn-lt"/>
                <a:ea typeface="+mn-ea"/>
                <a:cs typeface="+mn-cs"/>
              </a:rPr>
              <a:t>LoRa</a:t>
            </a:r>
            <a:r>
              <a:rPr lang="en-US" sz="1200" b="0" i="0" u="none" strike="noStrike" kern="1200" baseline="0" dirty="0">
                <a:solidFill>
                  <a:schemeClr val="tx1"/>
                </a:solidFill>
                <a:latin typeface="+mn-lt"/>
                <a:ea typeface="+mn-ea"/>
                <a:cs typeface="+mn-cs"/>
              </a:rPr>
              <a:t> Alliance owns and manages the roadmap and technical development of the LoRaWAN architecture and protocol. This alliance also handles the LoRaWAN endpoint certification program and technology promotion through its certification and marketing committees.</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42</a:t>
            </a:fld>
            <a:endParaRPr lang="en-US"/>
          </a:p>
        </p:txBody>
      </p:sp>
    </p:spTree>
    <p:extLst>
      <p:ext uri="{BB962C8B-B14F-4D97-AF65-F5344CB8AC3E}">
        <p14:creationId xmlns:p14="http://schemas.microsoft.com/office/powerpoint/2010/main" val="3089523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LoRaWAN topology is often described as a “star of stars” topology. As shown in this figure, the infrastructure consists of endpoints exchanging packets through gateways acting as bridges, with a central LoRaWAN network server. Gateways connect to the backend network using standard IP connections, and endpoints communicate directly with one or more gateways. </a:t>
            </a:r>
          </a:p>
          <a:p>
            <a:r>
              <a:rPr lang="en-US" sz="1200" b="0" i="0" u="none" strike="noStrike" kern="1200" baseline="0" dirty="0">
                <a:solidFill>
                  <a:schemeClr val="tx1"/>
                </a:solidFill>
                <a:latin typeface="+mn-lt"/>
                <a:ea typeface="+mn-ea"/>
                <a:cs typeface="+mn-cs"/>
              </a:rPr>
              <a:t>LoRaWAN endpoints transport their selected application data over the LoRaWAN MAC layer on top of one of the supported PHY layer frequency bands. The application data is contained in upper protocol layers.</a:t>
            </a:r>
          </a:p>
          <a:p>
            <a:r>
              <a:rPr lang="en-US" sz="1200" b="0" i="0" u="none" strike="noStrike" kern="1200" baseline="0" dirty="0">
                <a:solidFill>
                  <a:schemeClr val="tx1"/>
                </a:solidFill>
                <a:latin typeface="+mn-lt"/>
                <a:ea typeface="+mn-ea"/>
                <a:cs typeface="+mn-cs"/>
              </a:rPr>
              <a:t>These upper layers are not the responsibility of the </a:t>
            </a:r>
            <a:r>
              <a:rPr lang="en-US" sz="1200" b="0" i="0" u="none" strike="noStrike" kern="1200" baseline="0" dirty="0" err="1">
                <a:solidFill>
                  <a:schemeClr val="tx1"/>
                </a:solidFill>
                <a:latin typeface="+mn-lt"/>
                <a:ea typeface="+mn-ea"/>
                <a:cs typeface="+mn-cs"/>
              </a:rPr>
              <a:t>LoRa</a:t>
            </a:r>
            <a:r>
              <a:rPr lang="en-US" sz="1200" b="0" i="0" u="none" strike="noStrike" kern="1200" baseline="0" dirty="0">
                <a:solidFill>
                  <a:schemeClr val="tx1"/>
                </a:solidFill>
                <a:latin typeface="+mn-lt"/>
                <a:ea typeface="+mn-ea"/>
                <a:cs typeface="+mn-cs"/>
              </a:rPr>
              <a:t> Alliance, but best practices may be developed and recommended. These upper layers could just be raw data on top of the LoRaWAN MAC layer, or the data could be stacked in multiple protocols. For example, you could have upper-layer protocols, such as ZigBee Control Layer (ZCL), Constrained Application Protocol (</a:t>
            </a:r>
            <a:r>
              <a:rPr lang="en-US" sz="1200" b="0" i="0" u="none" strike="noStrike" kern="1200" baseline="0" dirty="0" err="1">
                <a:solidFill>
                  <a:schemeClr val="tx1"/>
                </a:solidFill>
                <a:latin typeface="+mn-lt"/>
                <a:ea typeface="+mn-ea"/>
                <a:cs typeface="+mn-cs"/>
              </a:rPr>
              <a:t>CoAP</a:t>
            </a:r>
            <a:r>
              <a:rPr lang="en-US" sz="1200" b="0" i="0" u="none" strike="noStrike" kern="1200" baseline="0" dirty="0">
                <a:solidFill>
                  <a:schemeClr val="tx1"/>
                </a:solidFill>
                <a:latin typeface="+mn-lt"/>
                <a:ea typeface="+mn-ea"/>
                <a:cs typeface="+mn-cs"/>
              </a:rPr>
              <a:t>), or Message Queuing Telemetry Transport (MQTT), with or without an IPv6/6LoWPAN layer. </a:t>
            </a:r>
          </a:p>
          <a:p>
            <a:r>
              <a:rPr lang="en-US" sz="1200" b="0" i="0" u="none" strike="noStrike" kern="1200" baseline="0" dirty="0">
                <a:solidFill>
                  <a:schemeClr val="tx1"/>
                </a:solidFill>
                <a:latin typeface="+mn-lt"/>
                <a:ea typeface="+mn-ea"/>
                <a:cs typeface="+mn-cs"/>
              </a:rPr>
              <a:t>LoRaWAN gateways act as bridges that relay between endpoints and the network servers. Multiple gateways can receive and transport the same packets. When duplicate packets are received, deduplication is a function of the network server.</a:t>
            </a:r>
          </a:p>
        </p:txBody>
      </p:sp>
      <p:sp>
        <p:nvSpPr>
          <p:cNvPr id="4" name="Slide Number Placeholder 3"/>
          <p:cNvSpPr>
            <a:spLocks noGrp="1"/>
          </p:cNvSpPr>
          <p:nvPr>
            <p:ph type="sldNum" sz="quarter" idx="10"/>
          </p:nvPr>
        </p:nvSpPr>
        <p:spPr/>
        <p:txBody>
          <a:bodyPr/>
          <a:lstStyle/>
          <a:p>
            <a:fld id="{5893209A-5C87-42F2-8069-F6C9540DFEF7}" type="slidenum">
              <a:rPr lang="en-US" smtClean="0"/>
              <a:t>44</a:t>
            </a:fld>
            <a:endParaRPr lang="en-US"/>
          </a:p>
        </p:txBody>
      </p:sp>
    </p:spTree>
    <p:extLst>
      <p:ext uri="{BB962C8B-B14F-4D97-AF65-F5344CB8AC3E}">
        <p14:creationId xmlns:p14="http://schemas.microsoft.com/office/powerpoint/2010/main" val="2127938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LoRaWAN topology is often described as a “star of stars” topology. As shown in this figure, the infrastructure consists of endpoints exchanging packets through gateways acting as bridges, with a central LoRaWAN network server. Gateways connect to the backend network using standard IP connections, and endpoints communicate directly with one or more gateways. </a:t>
            </a:r>
          </a:p>
          <a:p>
            <a:r>
              <a:rPr lang="en-US" sz="1200" b="0" i="0" u="none" strike="noStrike" kern="1200" baseline="0" dirty="0">
                <a:solidFill>
                  <a:schemeClr val="tx1"/>
                </a:solidFill>
                <a:latin typeface="+mn-lt"/>
                <a:ea typeface="+mn-ea"/>
                <a:cs typeface="+mn-cs"/>
              </a:rPr>
              <a:t>LoRaWAN endpoints transport their selected application data over the LoRaWAN MAC layer on top of one of the supported PHY layer frequency bands. The application data is contained in upper protocol layers.</a:t>
            </a:r>
          </a:p>
          <a:p>
            <a:r>
              <a:rPr lang="en-US" sz="1200" b="0" i="0" u="none" strike="noStrike" kern="1200" baseline="0" dirty="0">
                <a:solidFill>
                  <a:schemeClr val="tx1"/>
                </a:solidFill>
                <a:latin typeface="+mn-lt"/>
                <a:ea typeface="+mn-ea"/>
                <a:cs typeface="+mn-cs"/>
              </a:rPr>
              <a:t>These upper layers are not the responsibility of the </a:t>
            </a:r>
            <a:r>
              <a:rPr lang="en-US" sz="1200" b="0" i="0" u="none" strike="noStrike" kern="1200" baseline="0" dirty="0" err="1">
                <a:solidFill>
                  <a:schemeClr val="tx1"/>
                </a:solidFill>
                <a:latin typeface="+mn-lt"/>
                <a:ea typeface="+mn-ea"/>
                <a:cs typeface="+mn-cs"/>
              </a:rPr>
              <a:t>LoRa</a:t>
            </a:r>
            <a:r>
              <a:rPr lang="en-US" sz="1200" b="0" i="0" u="none" strike="noStrike" kern="1200" baseline="0" dirty="0">
                <a:solidFill>
                  <a:schemeClr val="tx1"/>
                </a:solidFill>
                <a:latin typeface="+mn-lt"/>
                <a:ea typeface="+mn-ea"/>
                <a:cs typeface="+mn-cs"/>
              </a:rPr>
              <a:t> Alliance, but best practices may be developed and recommended. These upper layers could just be raw data on top of the LoRaWAN MAC layer, or the data could be stacked in multiple protocols. For example, you could have upper-layer protocols, such as ZigBee Control Layer (ZCL), Constrained Application Protocol (</a:t>
            </a:r>
            <a:r>
              <a:rPr lang="en-US" sz="1200" b="0" i="0" u="none" strike="noStrike" kern="1200" baseline="0" dirty="0" err="1">
                <a:solidFill>
                  <a:schemeClr val="tx1"/>
                </a:solidFill>
                <a:latin typeface="+mn-lt"/>
                <a:ea typeface="+mn-ea"/>
                <a:cs typeface="+mn-cs"/>
              </a:rPr>
              <a:t>CoAP</a:t>
            </a:r>
            <a:r>
              <a:rPr lang="en-US" sz="1200" b="0" i="0" u="none" strike="noStrike" kern="1200" baseline="0" dirty="0">
                <a:solidFill>
                  <a:schemeClr val="tx1"/>
                </a:solidFill>
                <a:latin typeface="+mn-lt"/>
                <a:ea typeface="+mn-ea"/>
                <a:cs typeface="+mn-cs"/>
              </a:rPr>
              <a:t>), or Message Queuing Telemetry Transport (MQTT), with or without an IPv6/6LoWPAN layer. </a:t>
            </a:r>
          </a:p>
          <a:p>
            <a:r>
              <a:rPr lang="en-US" sz="1200" b="0" i="0" u="none" strike="noStrike" kern="1200" baseline="0" dirty="0">
                <a:solidFill>
                  <a:schemeClr val="tx1"/>
                </a:solidFill>
                <a:latin typeface="+mn-lt"/>
                <a:ea typeface="+mn-ea"/>
                <a:cs typeface="+mn-cs"/>
              </a:rPr>
              <a:t>LoRaWAN gateways act as bridges that relay between endpoints and the network servers. Multiple gateways can receive and transport the same packets. When duplicate packets are received, deduplication is a function of the network server.</a:t>
            </a:r>
          </a:p>
        </p:txBody>
      </p:sp>
      <p:sp>
        <p:nvSpPr>
          <p:cNvPr id="4" name="Slide Number Placeholder 3"/>
          <p:cNvSpPr>
            <a:spLocks noGrp="1"/>
          </p:cNvSpPr>
          <p:nvPr>
            <p:ph type="sldNum" sz="quarter" idx="10"/>
          </p:nvPr>
        </p:nvSpPr>
        <p:spPr/>
        <p:txBody>
          <a:bodyPr/>
          <a:lstStyle/>
          <a:p>
            <a:fld id="{5893209A-5C87-42F2-8069-F6C9540DFEF7}" type="slidenum">
              <a:rPr lang="en-US" smtClean="0"/>
              <a:t>45</a:t>
            </a:fld>
            <a:endParaRPr lang="en-US"/>
          </a:p>
        </p:txBody>
      </p:sp>
    </p:spTree>
    <p:extLst>
      <p:ext uri="{BB962C8B-B14F-4D97-AF65-F5344CB8AC3E}">
        <p14:creationId xmlns:p14="http://schemas.microsoft.com/office/powerpoint/2010/main" val="3158857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a:t>
            </a:fld>
            <a:endParaRPr lang="en-US"/>
          </a:p>
        </p:txBody>
      </p:sp>
    </p:spTree>
    <p:extLst>
      <p:ext uri="{BB962C8B-B14F-4D97-AF65-F5344CB8AC3E}">
        <p14:creationId xmlns:p14="http://schemas.microsoft.com/office/powerpoint/2010/main" val="1484903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Physical Layer</a:t>
            </a:r>
          </a:p>
          <a:p>
            <a:r>
              <a:rPr lang="en-US" sz="1200" b="0" i="0" u="none" strike="noStrike" kern="1200" baseline="0" dirty="0">
                <a:solidFill>
                  <a:schemeClr val="tx1"/>
                </a:solidFill>
                <a:latin typeface="+mn-lt"/>
                <a:ea typeface="+mn-ea"/>
                <a:cs typeface="+mn-cs"/>
              </a:rPr>
              <a:t>Semtech </a:t>
            </a:r>
            <a:r>
              <a:rPr lang="en-US" sz="1200" b="0" i="0" u="none" strike="noStrike" kern="1200" baseline="0" dirty="0" err="1">
                <a:solidFill>
                  <a:schemeClr val="tx1"/>
                </a:solidFill>
                <a:latin typeface="+mn-lt"/>
                <a:ea typeface="+mn-ea"/>
                <a:cs typeface="+mn-cs"/>
              </a:rPr>
              <a:t>LoRa</a:t>
            </a:r>
            <a:r>
              <a:rPr lang="en-US" sz="1200" b="0" i="0" u="none" strike="noStrike" kern="1200" baseline="0" dirty="0">
                <a:solidFill>
                  <a:schemeClr val="tx1"/>
                </a:solidFill>
                <a:latin typeface="+mn-lt"/>
                <a:ea typeface="+mn-ea"/>
                <a:cs typeface="+mn-cs"/>
              </a:rPr>
              <a:t> modulation is based on chirp spread spectrum modulation, which trades a lower data rate for receiver sensitivity to significantly increase the communication distance. In addition, it allows demodulation below the noise floor, offers robustness to noise and interference, and manages a single channel occupation by different spreading factors. This enables </a:t>
            </a:r>
            <a:r>
              <a:rPr lang="en-US" sz="1200" b="0" i="0" u="none" strike="noStrike" kern="1200" baseline="0" dirty="0" err="1">
                <a:solidFill>
                  <a:schemeClr val="tx1"/>
                </a:solidFill>
                <a:latin typeface="+mn-lt"/>
                <a:ea typeface="+mn-ea"/>
                <a:cs typeface="+mn-cs"/>
              </a:rPr>
              <a:t>LoRa</a:t>
            </a:r>
            <a:r>
              <a:rPr lang="en-US" sz="1200" b="0" i="0" u="none" strike="noStrike" kern="1200" baseline="0" dirty="0">
                <a:solidFill>
                  <a:schemeClr val="tx1"/>
                </a:solidFill>
                <a:latin typeface="+mn-lt"/>
                <a:ea typeface="+mn-ea"/>
                <a:cs typeface="+mn-cs"/>
              </a:rPr>
              <a:t> devices to receive on multiple channels in parallel.</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rate in LoRaWAN varies depending on the frequency bands and adaptive data rate (ADR). ADR is an algorithm that manages the data rate and radio signal for each endpoint. The ADR algorithm ensures that packets are delivered at the best data rate possible and that network performance is both optimal and scalable. Endpoints close to the gateways with good signal values transmit with the highest data rate, which enables a shorter transmission time over the wireless network, and the lowest transmit power. Meanwhile, endpoints at the edge of the link budget communicate at the lowest data rate and highest transmit power.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An important feature of </a:t>
            </a:r>
            <a:r>
              <a:rPr lang="en-US" sz="1200" b="0" i="0" u="none" strike="noStrike" kern="1200" baseline="0" dirty="0" err="1">
                <a:solidFill>
                  <a:schemeClr val="tx1"/>
                </a:solidFill>
                <a:latin typeface="+mn-lt"/>
                <a:ea typeface="+mn-ea"/>
                <a:cs typeface="+mn-cs"/>
              </a:rPr>
              <a:t>LoRa</a:t>
            </a:r>
            <a:r>
              <a:rPr lang="en-US" sz="1200" b="0" i="0" u="none" strike="noStrike" kern="1200" baseline="0" dirty="0">
                <a:solidFill>
                  <a:schemeClr val="tx1"/>
                </a:solidFill>
                <a:latin typeface="+mn-lt"/>
                <a:ea typeface="+mn-ea"/>
                <a:cs typeface="+mn-cs"/>
              </a:rPr>
              <a:t> is its ability to handle various data rates via the spreading factor. Devices with a low spreading factor (SF) achieve less distance in their communications but transmit at faster speeds, resulting in less airtime. A higher SF provides slower transmission rates but achieves a higher reliability at longer distances. </a:t>
            </a:r>
            <a:endParaRPr lang="en-US" dirty="0"/>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893209A-5C87-42F2-8069-F6C9540DFEF7}" type="slidenum">
              <a:rPr lang="en-US" smtClean="0"/>
              <a:t>55</a:t>
            </a:fld>
            <a:endParaRPr lang="en-US"/>
          </a:p>
        </p:txBody>
      </p:sp>
    </p:spTree>
    <p:extLst>
      <p:ext uri="{BB962C8B-B14F-4D97-AF65-F5344CB8AC3E}">
        <p14:creationId xmlns:p14="http://schemas.microsoft.com/office/powerpoint/2010/main" val="3994978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Physical Layer</a:t>
            </a:r>
          </a:p>
          <a:p>
            <a:r>
              <a:rPr lang="en-US" sz="1200" b="0" i="0" u="none" strike="noStrike" kern="1200" baseline="0" dirty="0">
                <a:solidFill>
                  <a:schemeClr val="tx1"/>
                </a:solidFill>
                <a:latin typeface="+mn-lt"/>
                <a:ea typeface="+mn-ea"/>
                <a:cs typeface="+mn-cs"/>
              </a:rPr>
              <a:t>Semtech </a:t>
            </a:r>
            <a:r>
              <a:rPr lang="en-US" sz="1200" b="0" i="0" u="none" strike="noStrike" kern="1200" baseline="0" dirty="0" err="1">
                <a:solidFill>
                  <a:schemeClr val="tx1"/>
                </a:solidFill>
                <a:latin typeface="+mn-lt"/>
                <a:ea typeface="+mn-ea"/>
                <a:cs typeface="+mn-cs"/>
              </a:rPr>
              <a:t>LoRa</a:t>
            </a:r>
            <a:r>
              <a:rPr lang="en-US" sz="1200" b="0" i="0" u="none" strike="noStrike" kern="1200" baseline="0" dirty="0">
                <a:solidFill>
                  <a:schemeClr val="tx1"/>
                </a:solidFill>
                <a:latin typeface="+mn-lt"/>
                <a:ea typeface="+mn-ea"/>
                <a:cs typeface="+mn-cs"/>
              </a:rPr>
              <a:t> modulation is based on chirp spread spectrum modulation, which trades a lower data rate for receiver sensitivity to significantly increase the communication distance. In addition, it allows demodulation below the noise floor, offers robustness to noise and interference, and manages a single channel occupation by different spreading factors. This enables </a:t>
            </a:r>
            <a:r>
              <a:rPr lang="en-US" sz="1200" b="0" i="0" u="none" strike="noStrike" kern="1200" baseline="0" dirty="0" err="1">
                <a:solidFill>
                  <a:schemeClr val="tx1"/>
                </a:solidFill>
                <a:latin typeface="+mn-lt"/>
                <a:ea typeface="+mn-ea"/>
                <a:cs typeface="+mn-cs"/>
              </a:rPr>
              <a:t>LoRa</a:t>
            </a:r>
            <a:r>
              <a:rPr lang="en-US" sz="1200" b="0" i="0" u="none" strike="noStrike" kern="1200" baseline="0" dirty="0">
                <a:solidFill>
                  <a:schemeClr val="tx1"/>
                </a:solidFill>
                <a:latin typeface="+mn-lt"/>
                <a:ea typeface="+mn-ea"/>
                <a:cs typeface="+mn-cs"/>
              </a:rPr>
              <a:t> devices to receive on multiple channels in parallel.</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 rate in LoRaWAN varies depending on the frequency bands and adaptive data rate (ADR). ADR is an algorithm that manages the data rate and radio signal for each endpoint. The ADR algorithm ensures that packets are delivered at the best data rate possible and that network performance is both optimal and scalable. Endpoints close to the gateways with good signal values transmit with the highest data rate, which enables a shorter transmission time over the wireless network, and the lowest transmit power. Meanwhile, endpoints at the edge of the link budget communicate at the lowest data rate and highest transmit power.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An important feature of </a:t>
            </a:r>
            <a:r>
              <a:rPr lang="en-US" sz="1200" b="0" i="0" u="none" strike="noStrike" kern="1200" baseline="0" dirty="0" err="1">
                <a:solidFill>
                  <a:schemeClr val="tx1"/>
                </a:solidFill>
                <a:latin typeface="+mn-lt"/>
                <a:ea typeface="+mn-ea"/>
                <a:cs typeface="+mn-cs"/>
              </a:rPr>
              <a:t>LoRa</a:t>
            </a:r>
            <a:r>
              <a:rPr lang="en-US" sz="1200" b="0" i="0" u="none" strike="noStrike" kern="1200" baseline="0" dirty="0">
                <a:solidFill>
                  <a:schemeClr val="tx1"/>
                </a:solidFill>
                <a:latin typeface="+mn-lt"/>
                <a:ea typeface="+mn-ea"/>
                <a:cs typeface="+mn-cs"/>
              </a:rPr>
              <a:t> is its ability to handle various data rates via the spreading factor. Devices with a low spreading factor (SF) achieve less distance in their communications but transmit at faster speeds, resulting in less airtime. A higher SF provides slower transmission rates but achieves a higher reliability at longer distances. </a:t>
            </a:r>
            <a:endParaRPr lang="en-US" dirty="0"/>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893209A-5C87-42F2-8069-F6C9540DFEF7}" type="slidenum">
              <a:rPr lang="en-US" smtClean="0"/>
              <a:t>60</a:t>
            </a:fld>
            <a:endParaRPr lang="en-US"/>
          </a:p>
        </p:txBody>
      </p:sp>
    </p:spTree>
    <p:extLst>
      <p:ext uri="{BB962C8B-B14F-4D97-AF65-F5344CB8AC3E}">
        <p14:creationId xmlns:p14="http://schemas.microsoft.com/office/powerpoint/2010/main" val="20417018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MAC laye</a:t>
            </a:r>
            <a:r>
              <a:rPr lang="en-US" sz="1200" b="0" i="0" u="none" strike="noStrike" kern="1200" baseline="0" dirty="0">
                <a:solidFill>
                  <a:schemeClr val="tx1"/>
                </a:solidFill>
                <a:latin typeface="+mn-lt"/>
                <a:ea typeface="+mn-ea"/>
                <a:cs typeface="+mn-cs"/>
              </a:rPr>
              <a:t>r</a:t>
            </a:r>
          </a:p>
          <a:p>
            <a:r>
              <a:rPr lang="en-US" sz="1200" b="0" i="0" u="none" strike="noStrike" kern="1200" baseline="0" dirty="0">
                <a:solidFill>
                  <a:schemeClr val="tx1"/>
                </a:solidFill>
                <a:latin typeface="+mn-lt"/>
                <a:ea typeface="+mn-ea"/>
                <a:cs typeface="+mn-cs"/>
              </a:rPr>
              <a:t>LoRaWAN messages, either uplink or downlink, have a PHY payload composed of a 1-byte MAC header, a variable-byte MAC payload, and a MIC that is 4 bytes in length. The MAC payload size depends on the frequency band and the data rate, ranging from 59 to 230 bytes for the 863–870 MHz band and 19 to 250 bytes for the 902–928 MHz band.</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LoRaWAN endpoints are uniquely addressable through a variety of methods, including the following:</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An endpoint can have a global end device ID or </a:t>
            </a:r>
            <a:r>
              <a:rPr lang="en-US" sz="1200" b="0" i="0" u="none" strike="noStrike" kern="1200" baseline="0" dirty="0" err="1">
                <a:solidFill>
                  <a:schemeClr val="tx1"/>
                </a:solidFill>
                <a:latin typeface="+mn-lt"/>
                <a:ea typeface="+mn-ea"/>
                <a:cs typeface="+mn-cs"/>
              </a:rPr>
              <a:t>DevEUI</a:t>
            </a:r>
            <a:r>
              <a:rPr lang="en-US" sz="1200" b="0" i="0" u="none" strike="noStrike" kern="1200" baseline="0" dirty="0">
                <a:solidFill>
                  <a:schemeClr val="tx1"/>
                </a:solidFill>
                <a:latin typeface="+mn-lt"/>
                <a:ea typeface="+mn-ea"/>
                <a:cs typeface="+mn-cs"/>
              </a:rPr>
              <a:t> represented as an IEEE EUI-64 address.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An endpoint can have a global application ID or </a:t>
            </a:r>
            <a:r>
              <a:rPr lang="en-US" sz="1200" b="0" i="0" u="none" strike="noStrike" kern="1200" baseline="0" dirty="0" err="1">
                <a:solidFill>
                  <a:schemeClr val="tx1"/>
                </a:solidFill>
                <a:latin typeface="+mn-lt"/>
                <a:ea typeface="+mn-ea"/>
                <a:cs typeface="+mn-cs"/>
              </a:rPr>
              <a:t>AppEUI</a:t>
            </a:r>
            <a:r>
              <a:rPr lang="en-US" sz="1200" b="0" i="0" u="none" strike="noStrike" kern="1200" baseline="0" dirty="0">
                <a:solidFill>
                  <a:schemeClr val="tx1"/>
                </a:solidFill>
                <a:latin typeface="+mn-lt"/>
                <a:ea typeface="+mn-ea"/>
                <a:cs typeface="+mn-cs"/>
              </a:rPr>
              <a:t> represented as an IEEE EUI-64 address that uniquely identifies the application provider, such as the owner, of the end device.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a LoRaWAN network, endpoints are also known by their end device address, known as a </a:t>
            </a:r>
            <a:r>
              <a:rPr lang="en-US" sz="1200" b="0" i="0" u="none" strike="noStrike" kern="1200" baseline="0" dirty="0" err="1">
                <a:solidFill>
                  <a:schemeClr val="tx1"/>
                </a:solidFill>
                <a:latin typeface="+mn-lt"/>
                <a:ea typeface="+mn-ea"/>
                <a:cs typeface="+mn-cs"/>
              </a:rPr>
              <a:t>DevAddr</a:t>
            </a:r>
            <a:r>
              <a:rPr lang="en-US" sz="1200" b="0" i="0" u="none" strike="noStrike" kern="1200" baseline="0" dirty="0">
                <a:solidFill>
                  <a:schemeClr val="tx1"/>
                </a:solidFill>
                <a:latin typeface="+mn-lt"/>
                <a:ea typeface="+mn-ea"/>
                <a:cs typeface="+mn-cs"/>
              </a:rPr>
              <a:t>, a 32-bit address. The 7 most significant bits are the network identifier (</a:t>
            </a:r>
            <a:r>
              <a:rPr lang="en-US" sz="1200" b="0" i="0" u="none" strike="noStrike" kern="1200" baseline="0" dirty="0" err="1">
                <a:solidFill>
                  <a:schemeClr val="tx1"/>
                </a:solidFill>
                <a:latin typeface="+mn-lt"/>
                <a:ea typeface="+mn-ea"/>
                <a:cs typeface="+mn-cs"/>
              </a:rPr>
              <a:t>NwkID</a:t>
            </a:r>
            <a:r>
              <a:rPr lang="en-US" sz="1200" b="0" i="0" u="none" strike="noStrike" kern="1200" baseline="0" dirty="0">
                <a:solidFill>
                  <a:schemeClr val="tx1"/>
                </a:solidFill>
                <a:latin typeface="+mn-lt"/>
                <a:ea typeface="+mn-ea"/>
                <a:cs typeface="+mn-cs"/>
              </a:rPr>
              <a:t>), which identifies the LoRaWAN network. The 25 least significant bits are used as the network address (</a:t>
            </a:r>
            <a:r>
              <a:rPr lang="en-US" sz="1200" b="0" i="0" u="none" strike="noStrike" kern="1200" baseline="0" dirty="0" err="1">
                <a:solidFill>
                  <a:schemeClr val="tx1"/>
                </a:solidFill>
                <a:latin typeface="+mn-lt"/>
                <a:ea typeface="+mn-ea"/>
                <a:cs typeface="+mn-cs"/>
              </a:rPr>
              <a:t>NwkAddr</a:t>
            </a:r>
            <a:r>
              <a:rPr lang="en-US" sz="1200" b="0" i="0" u="none" strike="noStrike" kern="1200" baseline="0" dirty="0">
                <a:solidFill>
                  <a:schemeClr val="tx1"/>
                </a:solidFill>
                <a:latin typeface="+mn-lt"/>
                <a:ea typeface="+mn-ea"/>
                <a:cs typeface="+mn-cs"/>
              </a:rPr>
              <a:t>) to identify the endpoint in the network.</a:t>
            </a:r>
          </a:p>
        </p:txBody>
      </p:sp>
      <p:sp>
        <p:nvSpPr>
          <p:cNvPr id="4" name="Slide Number Placeholder 3"/>
          <p:cNvSpPr>
            <a:spLocks noGrp="1"/>
          </p:cNvSpPr>
          <p:nvPr>
            <p:ph type="sldNum" sz="quarter" idx="10"/>
          </p:nvPr>
        </p:nvSpPr>
        <p:spPr/>
        <p:txBody>
          <a:bodyPr/>
          <a:lstStyle/>
          <a:p>
            <a:fld id="{5893209A-5C87-42F2-8069-F6C9540DFEF7}" type="slidenum">
              <a:rPr lang="en-US" smtClean="0"/>
              <a:t>65</a:t>
            </a:fld>
            <a:endParaRPr lang="en-US"/>
          </a:p>
        </p:txBody>
      </p:sp>
    </p:spTree>
    <p:extLst>
      <p:ext uri="{BB962C8B-B14F-4D97-AF65-F5344CB8AC3E}">
        <p14:creationId xmlns:p14="http://schemas.microsoft.com/office/powerpoint/2010/main" val="3732452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MAC laye</a:t>
            </a:r>
            <a:r>
              <a:rPr lang="en-US" sz="1200" b="0" i="0" u="none" strike="noStrike" kern="1200" baseline="0" dirty="0">
                <a:solidFill>
                  <a:schemeClr val="tx1"/>
                </a:solidFill>
                <a:latin typeface="+mn-lt"/>
                <a:ea typeface="+mn-ea"/>
                <a:cs typeface="+mn-cs"/>
              </a:rPr>
              <a:t>r</a:t>
            </a:r>
          </a:p>
          <a:p>
            <a:r>
              <a:rPr lang="en-US" sz="1200" b="0" i="0" u="none" strike="noStrike" kern="1200" baseline="0" dirty="0">
                <a:solidFill>
                  <a:schemeClr val="tx1"/>
                </a:solidFill>
                <a:latin typeface="+mn-lt"/>
                <a:ea typeface="+mn-ea"/>
                <a:cs typeface="+mn-cs"/>
              </a:rPr>
              <a:t>LoRaWAN messages, either uplink or downlink, have a PHY payload composed of a 1-byte MAC header, a variable-byte MAC payload, and a MIC that is 4 bytes in length. The MAC payload size depends on the frequency band and the data rate, ranging from 59 to 230 bytes for the 863–870 MHz band and 19 to 250 bytes for the 902–928 MHz band.</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LoRaWAN endpoints are uniquely addressable through a variety of methods, including the following:</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An endpoint can have a global end device ID or </a:t>
            </a:r>
            <a:r>
              <a:rPr lang="en-US" sz="1200" b="0" i="0" u="none" strike="noStrike" kern="1200" baseline="0" dirty="0" err="1">
                <a:solidFill>
                  <a:schemeClr val="tx1"/>
                </a:solidFill>
                <a:latin typeface="+mn-lt"/>
                <a:ea typeface="+mn-ea"/>
                <a:cs typeface="+mn-cs"/>
              </a:rPr>
              <a:t>DevEUI</a:t>
            </a:r>
            <a:r>
              <a:rPr lang="en-US" sz="1200" b="0" i="0" u="none" strike="noStrike" kern="1200" baseline="0" dirty="0">
                <a:solidFill>
                  <a:schemeClr val="tx1"/>
                </a:solidFill>
                <a:latin typeface="+mn-lt"/>
                <a:ea typeface="+mn-ea"/>
                <a:cs typeface="+mn-cs"/>
              </a:rPr>
              <a:t> represented as an IEEE EUI-64 address.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An endpoint can have a global application ID or </a:t>
            </a:r>
            <a:r>
              <a:rPr lang="en-US" sz="1200" b="0" i="0" u="none" strike="noStrike" kern="1200" baseline="0" dirty="0" err="1">
                <a:solidFill>
                  <a:schemeClr val="tx1"/>
                </a:solidFill>
                <a:latin typeface="+mn-lt"/>
                <a:ea typeface="+mn-ea"/>
                <a:cs typeface="+mn-cs"/>
              </a:rPr>
              <a:t>AppEUI</a:t>
            </a:r>
            <a:r>
              <a:rPr lang="en-US" sz="1200" b="0" i="0" u="none" strike="noStrike" kern="1200" baseline="0" dirty="0">
                <a:solidFill>
                  <a:schemeClr val="tx1"/>
                </a:solidFill>
                <a:latin typeface="+mn-lt"/>
                <a:ea typeface="+mn-ea"/>
                <a:cs typeface="+mn-cs"/>
              </a:rPr>
              <a:t> represented as an IEEE EUI-64 address that uniquely identifies the application provider, such as the owner, of the end device.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a LoRaWAN network, endpoints are also known by their end device address, known as a </a:t>
            </a:r>
            <a:r>
              <a:rPr lang="en-US" sz="1200" b="0" i="0" u="none" strike="noStrike" kern="1200" baseline="0" dirty="0" err="1">
                <a:solidFill>
                  <a:schemeClr val="tx1"/>
                </a:solidFill>
                <a:latin typeface="+mn-lt"/>
                <a:ea typeface="+mn-ea"/>
                <a:cs typeface="+mn-cs"/>
              </a:rPr>
              <a:t>DevAddr</a:t>
            </a:r>
            <a:r>
              <a:rPr lang="en-US" sz="1200" b="0" i="0" u="none" strike="noStrike" kern="1200" baseline="0" dirty="0">
                <a:solidFill>
                  <a:schemeClr val="tx1"/>
                </a:solidFill>
                <a:latin typeface="+mn-lt"/>
                <a:ea typeface="+mn-ea"/>
                <a:cs typeface="+mn-cs"/>
              </a:rPr>
              <a:t>, a 32-bit address. The 7 most significant bits are the network identifier (</a:t>
            </a:r>
            <a:r>
              <a:rPr lang="en-US" sz="1200" b="0" i="0" u="none" strike="noStrike" kern="1200" baseline="0" dirty="0" err="1">
                <a:solidFill>
                  <a:schemeClr val="tx1"/>
                </a:solidFill>
                <a:latin typeface="+mn-lt"/>
                <a:ea typeface="+mn-ea"/>
                <a:cs typeface="+mn-cs"/>
              </a:rPr>
              <a:t>NwkID</a:t>
            </a:r>
            <a:r>
              <a:rPr lang="en-US" sz="1200" b="0" i="0" u="none" strike="noStrike" kern="1200" baseline="0" dirty="0">
                <a:solidFill>
                  <a:schemeClr val="tx1"/>
                </a:solidFill>
                <a:latin typeface="+mn-lt"/>
                <a:ea typeface="+mn-ea"/>
                <a:cs typeface="+mn-cs"/>
              </a:rPr>
              <a:t>), which identifies the LoRaWAN network. The 25 least significant bits are used as the network address (</a:t>
            </a:r>
            <a:r>
              <a:rPr lang="en-US" sz="1200" b="0" i="0" u="none" strike="noStrike" kern="1200" baseline="0" dirty="0" err="1">
                <a:solidFill>
                  <a:schemeClr val="tx1"/>
                </a:solidFill>
                <a:latin typeface="+mn-lt"/>
                <a:ea typeface="+mn-ea"/>
                <a:cs typeface="+mn-cs"/>
              </a:rPr>
              <a:t>NwkAddr</a:t>
            </a:r>
            <a:r>
              <a:rPr lang="en-US" sz="1200" b="0" i="0" u="none" strike="noStrike" kern="1200" baseline="0" dirty="0">
                <a:solidFill>
                  <a:schemeClr val="tx1"/>
                </a:solidFill>
                <a:latin typeface="+mn-lt"/>
                <a:ea typeface="+mn-ea"/>
                <a:cs typeface="+mn-cs"/>
              </a:rPr>
              <a:t>) to identify the endpoint in the network.</a:t>
            </a:r>
          </a:p>
        </p:txBody>
      </p:sp>
      <p:sp>
        <p:nvSpPr>
          <p:cNvPr id="4" name="Slide Number Placeholder 3"/>
          <p:cNvSpPr>
            <a:spLocks noGrp="1"/>
          </p:cNvSpPr>
          <p:nvPr>
            <p:ph type="sldNum" sz="quarter" idx="10"/>
          </p:nvPr>
        </p:nvSpPr>
        <p:spPr/>
        <p:txBody>
          <a:bodyPr/>
          <a:lstStyle/>
          <a:p>
            <a:fld id="{5893209A-5C87-42F2-8069-F6C9540DFEF7}" type="slidenum">
              <a:rPr lang="en-US" smtClean="0"/>
              <a:t>66</a:t>
            </a:fld>
            <a:endParaRPr lang="en-US"/>
          </a:p>
        </p:txBody>
      </p:sp>
    </p:spTree>
    <p:extLst>
      <p:ext uri="{BB962C8B-B14F-4D97-AF65-F5344CB8AC3E}">
        <p14:creationId xmlns:p14="http://schemas.microsoft.com/office/powerpoint/2010/main" val="11833415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67</a:t>
            </a:fld>
            <a:endParaRPr lang="en-US"/>
          </a:p>
        </p:txBody>
      </p:sp>
    </p:spTree>
    <p:extLst>
      <p:ext uri="{BB962C8B-B14F-4D97-AF65-F5344CB8AC3E}">
        <p14:creationId xmlns:p14="http://schemas.microsoft.com/office/powerpoint/2010/main" val="1874828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frequency range used for today’s PLC solutions starts as low as 125 Hz and reaches as high as 100 </a:t>
            </a:r>
            <a:r>
              <a:rPr lang="en-US" sz="1200" b="0" i="0" u="none" strike="noStrike" kern="1200" baseline="0" dirty="0" err="1">
                <a:solidFill>
                  <a:schemeClr val="tx1"/>
                </a:solidFill>
                <a:latin typeface="+mn-lt"/>
                <a:ea typeface="+mn-ea"/>
                <a:cs typeface="+mn-cs"/>
              </a:rPr>
              <a:t>MHz.</a:t>
            </a:r>
            <a:r>
              <a:rPr lang="en-US" sz="1200" b="0" i="0" u="none" strike="noStrike" kern="1200" baseline="0" dirty="0">
                <a:solidFill>
                  <a:schemeClr val="tx1"/>
                </a:solidFill>
                <a:latin typeface="+mn-lt"/>
                <a:ea typeface="+mn-ea"/>
                <a:cs typeface="+mn-cs"/>
              </a:rPr>
              <a:t> A useful classification of PLC systems is according to frequency bands.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ultra-narrowband (UNB) operating between about 125–3000 Hz,</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 narrowband (NB) operating between about 3–500 kHz , and</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 broadband (BB) operating between about 1.8–100 MHz</a:t>
            </a: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893209A-5C87-42F2-8069-F6C9540DFEF7}" type="slidenum">
              <a:rPr lang="en-US" smtClean="0"/>
              <a:t>68</a:t>
            </a:fld>
            <a:endParaRPr lang="en-US"/>
          </a:p>
        </p:txBody>
      </p:sp>
    </p:spTree>
    <p:extLst>
      <p:ext uri="{BB962C8B-B14F-4D97-AF65-F5344CB8AC3E}">
        <p14:creationId xmlns:p14="http://schemas.microsoft.com/office/powerpoint/2010/main" val="448810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a:t>
            </a:fld>
            <a:endParaRPr lang="en-US"/>
          </a:p>
        </p:txBody>
      </p:sp>
    </p:spTree>
    <p:extLst>
      <p:ext uri="{BB962C8B-B14F-4D97-AF65-F5344CB8AC3E}">
        <p14:creationId xmlns:p14="http://schemas.microsoft.com/office/powerpoint/2010/main" val="2483460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6</a:t>
            </a:fld>
            <a:endParaRPr lang="en-US"/>
          </a:p>
        </p:txBody>
      </p:sp>
    </p:spTree>
    <p:extLst>
      <p:ext uri="{BB962C8B-B14F-4D97-AF65-F5344CB8AC3E}">
        <p14:creationId xmlns:p14="http://schemas.microsoft.com/office/powerpoint/2010/main" val="1604984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7</a:t>
            </a:fld>
            <a:endParaRPr lang="en-US"/>
          </a:p>
        </p:txBody>
      </p:sp>
    </p:spTree>
    <p:extLst>
      <p:ext uri="{BB962C8B-B14F-4D97-AF65-F5344CB8AC3E}">
        <p14:creationId xmlns:p14="http://schemas.microsoft.com/office/powerpoint/2010/main" val="3513833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8</a:t>
            </a:fld>
            <a:endParaRPr lang="en-US"/>
          </a:p>
        </p:txBody>
      </p:sp>
    </p:spTree>
    <p:extLst>
      <p:ext uri="{BB962C8B-B14F-4D97-AF65-F5344CB8AC3E}">
        <p14:creationId xmlns:p14="http://schemas.microsoft.com/office/powerpoint/2010/main" val="2908821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9</a:t>
            </a:fld>
            <a:endParaRPr lang="en-US"/>
          </a:p>
        </p:txBody>
      </p:sp>
    </p:spTree>
    <p:extLst>
      <p:ext uri="{BB962C8B-B14F-4D97-AF65-F5344CB8AC3E}">
        <p14:creationId xmlns:p14="http://schemas.microsoft.com/office/powerpoint/2010/main" val="237140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10</a:t>
            </a:fld>
            <a:endParaRPr lang="en-US"/>
          </a:p>
        </p:txBody>
      </p:sp>
    </p:spTree>
    <p:extLst>
      <p:ext uri="{BB962C8B-B14F-4D97-AF65-F5344CB8AC3E}">
        <p14:creationId xmlns:p14="http://schemas.microsoft.com/office/powerpoint/2010/main" val="3574686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F8154B9-AD1D-0347-B0E8-7569DA23115A}" type="datetimeFigureOut">
              <a:rPr lang="en-US" smtClean="0"/>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6735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CF8154B9-AD1D-0347-B0E8-7569DA23115A}" type="datetimeFigureOut">
              <a:rPr lang="en-US" smtClean="0"/>
              <a:t>12/24/2020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2386803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8154B9-AD1D-0347-B0E8-7569DA23115A}" type="datetimeFigureOut">
              <a:rPr lang="en-US" smtClean="0"/>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3707519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8154B9-AD1D-0347-B0E8-7569DA23115A}" type="datetimeFigureOut">
              <a:rPr lang="en-US" smtClean="0"/>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8374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8154B9-AD1D-0347-B0E8-7569DA23115A}" type="datetimeFigureOut">
              <a:rPr lang="en-US" smtClean="0"/>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8525755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8154B9-AD1D-0347-B0E8-7569DA23115A}" type="datetimeFigureOut">
              <a:rPr lang="en-US" smtClean="0"/>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310789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8154B9-AD1D-0347-B0E8-7569DA23115A}" type="datetimeFigureOut">
              <a:rPr lang="en-US" smtClean="0"/>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12956801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8154B9-AD1D-0347-B0E8-7569DA23115A}" type="datetimeFigureOut">
              <a:rPr lang="en-US" smtClean="0"/>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6741244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8154B9-AD1D-0347-B0E8-7569DA23115A}" type="datetimeFigureOut">
              <a:rPr lang="en-US" smtClean="0"/>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3478606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8154B9-AD1D-0347-B0E8-7569DA23115A}" type="datetimeFigureOut">
              <a:rPr lang="en-US" smtClean="0"/>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1826644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8154B9-AD1D-0347-B0E8-7569DA23115A}" type="datetimeFigureOut">
              <a:rPr lang="en-US" smtClean="0"/>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2947721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F8154B9-AD1D-0347-B0E8-7569DA23115A}" type="datetimeFigureOut">
              <a:rPr lang="en-US" smtClean="0"/>
              <a:t>12/24/2020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2385944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F8154B9-AD1D-0347-B0E8-7569DA23115A}" type="datetimeFigureOut">
              <a:rPr lang="en-US" smtClean="0"/>
              <a:t>12/24/2020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808833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F8154B9-AD1D-0347-B0E8-7569DA23115A}" type="datetimeFigureOut">
              <a:rPr lang="en-US" smtClean="0"/>
              <a:t>12/24/2020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1470122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8154B9-AD1D-0347-B0E8-7569DA23115A}" type="datetimeFigureOut">
              <a:rPr lang="en-US" smtClean="0"/>
              <a:t>12/24/2020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1319735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8154B9-AD1D-0347-B0E8-7569DA23115A}" type="datetimeFigureOut">
              <a:rPr lang="en-US" smtClean="0"/>
              <a:t>12/24/2020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2692935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8154B9-AD1D-0347-B0E8-7569DA23115A}" type="datetimeFigureOut">
              <a:rPr lang="en-US" smtClean="0"/>
              <a:t>12/24/2020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2201891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F8154B9-AD1D-0347-B0E8-7569DA23115A}" type="datetimeFigureOut">
              <a:rPr lang="en-US" smtClean="0"/>
              <a:t>12/24/2020</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0C168923-5768-B444-8AB3-2CAE382B6C2E}" type="slidenum">
              <a:rPr lang="en-US" smtClean="0"/>
              <a:t>‹#›</a:t>
            </a:fld>
            <a:endParaRPr lang="en-US"/>
          </a:p>
        </p:txBody>
      </p:sp>
    </p:spTree>
    <p:extLst>
      <p:ext uri="{BB962C8B-B14F-4D97-AF65-F5344CB8AC3E}">
        <p14:creationId xmlns:p14="http://schemas.microsoft.com/office/powerpoint/2010/main" val="6572633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www.betasolutions.co.nz/Blog/25/20-Things-to-Consider-When-Planning-an-IoT-Solution-_-Part-2"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6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behrtech.com/blog/6-leading-types-of-iot-wireless-tech-and-their-best-use-cas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1716" y="391823"/>
            <a:ext cx="8394998" cy="783803"/>
          </a:xfrm>
        </p:spPr>
        <p:txBody>
          <a:bodyPr>
            <a:normAutofit/>
          </a:bodyPr>
          <a:lstStyle/>
          <a:p>
            <a:pPr algn="ctr"/>
            <a:r>
              <a:rPr lang="en-US" sz="4400" dirty="0" smtClean="0">
                <a:solidFill>
                  <a:schemeClr val="bg1"/>
                </a:solidFill>
                <a:latin typeface="Comic Sans MS" panose="030F0702030302020204" pitchFamily="66" charset="0"/>
              </a:rPr>
              <a:t>Internet </a:t>
            </a:r>
            <a:r>
              <a:rPr lang="en-US" sz="4400" dirty="0">
                <a:solidFill>
                  <a:schemeClr val="bg1"/>
                </a:solidFill>
                <a:latin typeface="Comic Sans MS" panose="030F0702030302020204" pitchFamily="66" charset="0"/>
              </a:rPr>
              <a:t>of Things</a:t>
            </a:r>
          </a:p>
        </p:txBody>
      </p:sp>
      <p:sp>
        <p:nvSpPr>
          <p:cNvPr id="3" name="Subtitle 2"/>
          <p:cNvSpPr>
            <a:spLocks noGrp="1"/>
          </p:cNvSpPr>
          <p:nvPr>
            <p:ph type="subTitle" idx="1"/>
          </p:nvPr>
        </p:nvSpPr>
        <p:spPr>
          <a:xfrm>
            <a:off x="1291772" y="2061029"/>
            <a:ext cx="9608457" cy="5203371"/>
          </a:xfrm>
        </p:spPr>
        <p:txBody>
          <a:bodyPr>
            <a:noAutofit/>
          </a:bodyPr>
          <a:lstStyle/>
          <a:p>
            <a:pPr algn="ctr"/>
            <a:r>
              <a:rPr lang="en-US" sz="2000" b="1" dirty="0">
                <a:solidFill>
                  <a:schemeClr val="bg1">
                    <a:lumMod val="95000"/>
                    <a:lumOff val="5000"/>
                  </a:schemeClr>
                </a:solidFill>
                <a:latin typeface="Comic Sans MS" panose="030F0702030302020204" pitchFamily="66" charset="0"/>
              </a:rPr>
              <a:t>IoT Communications and Networking Technologies and Protocols</a:t>
            </a:r>
          </a:p>
          <a:p>
            <a:pPr algn="ctr"/>
            <a:endParaRPr lang="en-US" sz="2000" b="1" dirty="0">
              <a:solidFill>
                <a:schemeClr val="bg1">
                  <a:lumMod val="95000"/>
                  <a:lumOff val="5000"/>
                </a:schemeClr>
              </a:solidFill>
            </a:endParaRPr>
          </a:p>
          <a:p>
            <a:pPr algn="ctr"/>
            <a:r>
              <a:rPr lang="en-US" sz="2000" dirty="0" smtClean="0">
                <a:solidFill>
                  <a:schemeClr val="bg1">
                    <a:lumMod val="95000"/>
                    <a:lumOff val="5000"/>
                  </a:schemeClr>
                </a:solidFill>
                <a:latin typeface="Comic Sans MS" panose="030F0702030302020204" pitchFamily="66" charset="0"/>
              </a:rPr>
              <a:t>Professor</a:t>
            </a:r>
            <a:r>
              <a:rPr lang="fa-IR" sz="2000" dirty="0" smtClean="0">
                <a:solidFill>
                  <a:schemeClr val="bg1">
                    <a:lumMod val="95000"/>
                    <a:lumOff val="5000"/>
                  </a:schemeClr>
                </a:solidFill>
                <a:latin typeface="Comic Sans MS" panose="030F0702030302020204" pitchFamily="66" charset="0"/>
              </a:rPr>
              <a:t>:</a:t>
            </a:r>
            <a:r>
              <a:rPr lang="en-US" sz="2000" dirty="0" smtClean="0">
                <a:solidFill>
                  <a:schemeClr val="bg1">
                    <a:lumMod val="95000"/>
                    <a:lumOff val="5000"/>
                  </a:schemeClr>
                </a:solidFill>
                <a:latin typeface="Comic Sans MS" panose="030F0702030302020204" pitchFamily="66" charset="0"/>
              </a:rPr>
              <a:t> </a:t>
            </a:r>
            <a:r>
              <a:rPr lang="en-US" sz="2000" dirty="0" err="1" smtClean="0">
                <a:solidFill>
                  <a:schemeClr val="bg1">
                    <a:lumMod val="95000"/>
                    <a:lumOff val="5000"/>
                  </a:schemeClr>
                </a:solidFill>
                <a:latin typeface="Comic Sans MS" panose="030F0702030302020204" pitchFamily="66" charset="0"/>
              </a:rPr>
              <a:t>Dr.Siavash</a:t>
            </a:r>
            <a:r>
              <a:rPr lang="en-US" sz="2000" dirty="0" smtClean="0">
                <a:solidFill>
                  <a:schemeClr val="bg1">
                    <a:lumMod val="95000"/>
                    <a:lumOff val="5000"/>
                  </a:schemeClr>
                </a:solidFill>
                <a:latin typeface="Comic Sans MS" panose="030F0702030302020204" pitchFamily="66" charset="0"/>
              </a:rPr>
              <a:t> </a:t>
            </a:r>
            <a:r>
              <a:rPr lang="en-US" sz="2000" dirty="0" err="1" smtClean="0">
                <a:solidFill>
                  <a:schemeClr val="bg1">
                    <a:lumMod val="95000"/>
                    <a:lumOff val="5000"/>
                  </a:schemeClr>
                </a:solidFill>
                <a:latin typeface="Comic Sans MS" panose="030F0702030302020204" pitchFamily="66" charset="0"/>
              </a:rPr>
              <a:t>Khorsandi</a:t>
            </a:r>
            <a:endParaRPr lang="en-US" sz="2000" dirty="0" smtClean="0">
              <a:solidFill>
                <a:schemeClr val="bg1">
                  <a:lumMod val="95000"/>
                  <a:lumOff val="5000"/>
                </a:schemeClr>
              </a:solidFill>
              <a:latin typeface="Comic Sans MS" panose="030F0702030302020204" pitchFamily="66" charset="0"/>
            </a:endParaRPr>
          </a:p>
          <a:p>
            <a:pPr algn="ctr"/>
            <a:endParaRPr lang="en-US" sz="2000" dirty="0" smtClean="0">
              <a:solidFill>
                <a:schemeClr val="bg1">
                  <a:lumMod val="95000"/>
                  <a:lumOff val="5000"/>
                </a:schemeClr>
              </a:solidFill>
              <a:latin typeface="Comic Sans MS" panose="030F0702030302020204" pitchFamily="66" charset="0"/>
            </a:endParaRPr>
          </a:p>
          <a:p>
            <a:pPr algn="ctr"/>
            <a:r>
              <a:rPr lang="en-US" sz="2000" dirty="0" smtClean="0">
                <a:solidFill>
                  <a:schemeClr val="bg1">
                    <a:lumMod val="95000"/>
                    <a:lumOff val="5000"/>
                  </a:schemeClr>
                </a:solidFill>
                <a:latin typeface="Comic Sans MS" panose="030F0702030302020204" pitchFamily="66" charset="0"/>
              </a:rPr>
              <a:t>Lecturer: </a:t>
            </a:r>
            <a:r>
              <a:rPr lang="en-US" sz="2000" dirty="0" err="1" smtClean="0">
                <a:solidFill>
                  <a:schemeClr val="bg1">
                    <a:lumMod val="95000"/>
                    <a:lumOff val="5000"/>
                  </a:schemeClr>
                </a:solidFill>
                <a:latin typeface="Comic Sans MS" panose="030F0702030302020204" pitchFamily="66" charset="0"/>
              </a:rPr>
              <a:t>Jaber</a:t>
            </a:r>
            <a:r>
              <a:rPr lang="en-US" sz="2000" dirty="0" smtClean="0">
                <a:solidFill>
                  <a:schemeClr val="bg1">
                    <a:lumMod val="95000"/>
                    <a:lumOff val="5000"/>
                  </a:schemeClr>
                </a:solidFill>
                <a:latin typeface="Comic Sans MS" panose="030F0702030302020204" pitchFamily="66" charset="0"/>
              </a:rPr>
              <a:t> </a:t>
            </a:r>
            <a:r>
              <a:rPr lang="en-US" sz="2000" dirty="0" err="1" smtClean="0">
                <a:solidFill>
                  <a:schemeClr val="bg1">
                    <a:lumMod val="95000"/>
                    <a:lumOff val="5000"/>
                  </a:schemeClr>
                </a:solidFill>
                <a:latin typeface="Comic Sans MS" panose="030F0702030302020204" pitchFamily="66" charset="0"/>
              </a:rPr>
              <a:t>Babaki</a:t>
            </a:r>
            <a:endParaRPr lang="en-US" sz="2000" dirty="0" smtClean="0">
              <a:solidFill>
                <a:schemeClr val="bg1">
                  <a:lumMod val="95000"/>
                  <a:lumOff val="5000"/>
                </a:schemeClr>
              </a:solidFill>
              <a:latin typeface="Comic Sans MS" panose="030F0702030302020204" pitchFamily="66" charset="0"/>
            </a:endParaRPr>
          </a:p>
          <a:p>
            <a:pPr algn="ctr"/>
            <a:endParaRPr lang="en-US" sz="2000" dirty="0">
              <a:solidFill>
                <a:schemeClr val="bg1">
                  <a:lumMod val="95000"/>
                  <a:lumOff val="5000"/>
                </a:schemeClr>
              </a:solidFill>
              <a:latin typeface="Comic Sans MS" panose="030F0702030302020204" pitchFamily="66" charset="0"/>
            </a:endParaRPr>
          </a:p>
          <a:p>
            <a:pPr algn="ctr"/>
            <a:endParaRPr lang="en-US" sz="2000" dirty="0" smtClean="0">
              <a:solidFill>
                <a:schemeClr val="bg1">
                  <a:lumMod val="95000"/>
                  <a:lumOff val="5000"/>
                </a:schemeClr>
              </a:solidFill>
              <a:latin typeface="Comic Sans MS" panose="030F0702030302020204" pitchFamily="66" charset="0"/>
            </a:endParaRPr>
          </a:p>
          <a:p>
            <a:pPr algn="ctr"/>
            <a:endParaRPr lang="en-US" sz="2000" dirty="0">
              <a:solidFill>
                <a:schemeClr val="bg1">
                  <a:lumMod val="95000"/>
                  <a:lumOff val="5000"/>
                </a:schemeClr>
              </a:solidFill>
              <a:latin typeface="Comic Sans MS" panose="030F0702030302020204" pitchFamily="66" charset="0"/>
            </a:endParaRPr>
          </a:p>
          <a:p>
            <a:pPr algn="ctr"/>
            <a:r>
              <a:rPr lang="en-US" sz="2000" dirty="0" err="1">
                <a:solidFill>
                  <a:schemeClr val="bg1">
                    <a:lumMod val="95000"/>
                    <a:lumOff val="5000"/>
                  </a:schemeClr>
                </a:solidFill>
                <a:latin typeface="Comic Sans MS" panose="030F0702030302020204" pitchFamily="66" charset="0"/>
              </a:rPr>
              <a:t>Amirkabir</a:t>
            </a:r>
            <a:r>
              <a:rPr lang="en-US" sz="2000" dirty="0">
                <a:solidFill>
                  <a:schemeClr val="bg1">
                    <a:lumMod val="95000"/>
                    <a:lumOff val="5000"/>
                  </a:schemeClr>
                </a:solidFill>
                <a:latin typeface="Comic Sans MS" panose="030F0702030302020204" pitchFamily="66" charset="0"/>
              </a:rPr>
              <a:t> University of </a:t>
            </a:r>
            <a:r>
              <a:rPr lang="en-US" sz="2000" dirty="0" smtClean="0">
                <a:solidFill>
                  <a:schemeClr val="bg1">
                    <a:lumMod val="95000"/>
                    <a:lumOff val="5000"/>
                  </a:schemeClr>
                </a:solidFill>
                <a:latin typeface="Comic Sans MS" panose="030F0702030302020204" pitchFamily="66" charset="0"/>
              </a:rPr>
              <a:t>Technology</a:t>
            </a:r>
            <a:endParaRPr lang="en-US" sz="2000" dirty="0">
              <a:solidFill>
                <a:schemeClr val="bg1">
                  <a:lumMod val="95000"/>
                  <a:lumOff val="5000"/>
                </a:schemeClr>
              </a:solidFill>
              <a:latin typeface="Comic Sans MS" panose="030F0702030302020204" pitchFamily="66" charset="0"/>
            </a:endParaRPr>
          </a:p>
          <a:p>
            <a:pPr algn="ctr"/>
            <a:r>
              <a:rPr lang="en-US" sz="2000" dirty="0" smtClean="0">
                <a:solidFill>
                  <a:schemeClr val="bg1">
                    <a:lumMod val="95000"/>
                    <a:lumOff val="5000"/>
                  </a:schemeClr>
                </a:solidFill>
                <a:latin typeface="Comic Sans MS" panose="030F0702030302020204" pitchFamily="66" charset="0"/>
              </a:rPr>
              <a:t>Fall 2020</a:t>
            </a:r>
            <a:endParaRPr lang="en-US" sz="2000" dirty="0">
              <a:solidFill>
                <a:schemeClr val="bg1">
                  <a:lumMod val="95000"/>
                  <a:lumOff val="5000"/>
                </a:schemeClr>
              </a:solidFill>
              <a:latin typeface="Comic Sans MS" panose="030F0702030302020204" pitchFamily="66" charset="0"/>
            </a:endParaRPr>
          </a:p>
        </p:txBody>
      </p:sp>
    </p:spTree>
    <p:extLst>
      <p:ext uri="{BB962C8B-B14F-4D97-AF65-F5344CB8AC3E}">
        <p14:creationId xmlns:p14="http://schemas.microsoft.com/office/powerpoint/2010/main" val="35022644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r>
              <a:rPr lang="en-US" dirty="0">
                <a:latin typeface="Comic Sans MS" panose="030F0702030302020204" pitchFamily="66" charset="0"/>
              </a:rPr>
              <a:t>Example of ISM frequency allocation</a:t>
            </a:r>
          </a:p>
        </p:txBody>
      </p:sp>
      <p:pic>
        <p:nvPicPr>
          <p:cNvPr id="5" name="Picture 4" descr="http://www.enigmatic-consulting.com/Communications_articles/RFID/RFID_frequencies_files/pasted-graphic-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661" y="1349828"/>
            <a:ext cx="9278710" cy="5179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6043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229758"/>
            <a:ext cx="10791153" cy="763525"/>
          </a:xfrm>
        </p:spPr>
        <p:txBody>
          <a:bodyPr>
            <a:normAutofit fontScale="90000"/>
          </a:bodyPr>
          <a:lstStyle/>
          <a:p>
            <a:r>
              <a:rPr lang="en-US" dirty="0">
                <a:latin typeface="Comic Sans MS" panose="030F0702030302020204" pitchFamily="66" charset="0"/>
              </a:rPr>
              <a:t>What is the difference between channel &amp; frequency &amp; band in RF?</a:t>
            </a:r>
          </a:p>
        </p:txBody>
      </p:sp>
      <p:sp>
        <p:nvSpPr>
          <p:cNvPr id="3" name="Content Placeholder 2"/>
          <p:cNvSpPr>
            <a:spLocks noGrp="1"/>
          </p:cNvSpPr>
          <p:nvPr>
            <p:ph idx="1"/>
          </p:nvPr>
        </p:nvSpPr>
        <p:spPr>
          <a:xfrm>
            <a:off x="831053" y="840883"/>
            <a:ext cx="11507788" cy="6017117"/>
          </a:xfrm>
        </p:spPr>
        <p:txBody>
          <a:bodyPr>
            <a:noAutofit/>
          </a:bodyPr>
          <a:lstStyle/>
          <a:p>
            <a:r>
              <a:rPr lang="en-US" sz="1600" b="1" dirty="0">
                <a:solidFill>
                  <a:schemeClr val="bg1"/>
                </a:solidFill>
              </a:rPr>
              <a:t>A frequency band, or </a:t>
            </a:r>
            <a:r>
              <a:rPr lang="en-US" sz="1600" b="1" dirty="0" smtClean="0">
                <a:solidFill>
                  <a:schemeClr val="bg1"/>
                </a:solidFill>
              </a:rPr>
              <a:t>band: </a:t>
            </a:r>
            <a:r>
              <a:rPr lang="en-US" sz="1600" dirty="0" smtClean="0">
                <a:solidFill>
                  <a:schemeClr val="bg1"/>
                </a:solidFill>
              </a:rPr>
              <a:t>is </a:t>
            </a:r>
            <a:r>
              <a:rPr lang="en-US" sz="1600" dirty="0">
                <a:solidFill>
                  <a:schemeClr val="bg1"/>
                </a:solidFill>
              </a:rPr>
              <a:t>a range of frequencies with a specific least frequency and greatest frequency. Generally bands are used to describe some relevant range</a:t>
            </a:r>
            <a:r>
              <a:rPr lang="en-US" sz="1600" dirty="0" smtClean="0">
                <a:solidFill>
                  <a:schemeClr val="bg1"/>
                </a:solidFill>
              </a:rPr>
              <a:t>:</a:t>
            </a:r>
            <a:endParaRPr lang="en-US" sz="1600" dirty="0">
              <a:solidFill>
                <a:schemeClr val="bg1"/>
              </a:solidFill>
            </a:endParaRPr>
          </a:p>
          <a:p>
            <a:pPr marL="711200"/>
            <a:r>
              <a:rPr lang="en-US" sz="1600" dirty="0">
                <a:solidFill>
                  <a:schemeClr val="bg1"/>
                </a:solidFill>
              </a:rPr>
              <a:t>    A radio is capable of operating within some band of frequencies; outside that band its performance will not meet specification or it will be incapable of tuning there.</a:t>
            </a:r>
          </a:p>
          <a:p>
            <a:pPr marL="711200"/>
            <a:r>
              <a:rPr lang="en-US" sz="1600" dirty="0">
                <a:solidFill>
                  <a:schemeClr val="bg1"/>
                </a:solidFill>
              </a:rPr>
              <a:t>    The legal limits on transmissions are defined in terms of many bands; when people say "the 2.4 GHz band" they mean the ISM band that extends from 2.400 GHz to 2.500 GHz, which is purely a legal definition and has no technical significance other than that devices may be internally restricted to operate in those bounds.</a:t>
            </a:r>
          </a:p>
          <a:p>
            <a:pPr marL="711200"/>
            <a:r>
              <a:rPr lang="en-US" sz="1600" dirty="0">
                <a:solidFill>
                  <a:schemeClr val="bg1"/>
                </a:solidFill>
              </a:rPr>
              <a:t>    When a signal is actually transmitted, we can talk about the band of that signal, that is, the range of frequencies which have significant/useful signal power on them</a:t>
            </a:r>
            <a:r>
              <a:rPr lang="en-US" sz="1600" dirty="0" smtClean="0">
                <a:solidFill>
                  <a:schemeClr val="bg1"/>
                </a:solidFill>
              </a:rPr>
              <a:t>.</a:t>
            </a:r>
          </a:p>
          <a:p>
            <a:pPr marL="261938" indent="-261938"/>
            <a:r>
              <a:rPr lang="en-US" sz="1600" b="1" dirty="0" smtClean="0">
                <a:solidFill>
                  <a:schemeClr val="bg1"/>
                </a:solidFill>
              </a:rPr>
              <a:t> Channel </a:t>
            </a:r>
            <a:r>
              <a:rPr lang="en-US" sz="1600" b="1" dirty="0">
                <a:solidFill>
                  <a:schemeClr val="bg1"/>
                </a:solidFill>
              </a:rPr>
              <a:t>has two different meanings</a:t>
            </a:r>
            <a:r>
              <a:rPr lang="en-US" sz="1600" b="1" dirty="0" smtClean="0">
                <a:solidFill>
                  <a:schemeClr val="bg1"/>
                </a:solidFill>
              </a:rPr>
              <a:t>:</a:t>
            </a:r>
            <a:endParaRPr lang="en-US" sz="1600" b="1" dirty="0">
              <a:solidFill>
                <a:schemeClr val="bg1"/>
              </a:solidFill>
            </a:endParaRPr>
          </a:p>
          <a:p>
            <a:pPr indent="163513"/>
            <a:r>
              <a:rPr lang="en-US" sz="1600" dirty="0">
                <a:solidFill>
                  <a:schemeClr val="bg1"/>
                </a:solidFill>
              </a:rPr>
              <a:t>    Usage of a band can be channelized, which means that the radios which transmit on it do not pick frequencies arbitrarily but stick to a certain step size (e.g. 10 KHz for CB radio, so frequencies like 27.105, 27.115, 27.125 MHz). This makes it easier for a receiver to match a transmitter, and allows more efficient use overall as there are no wasted narrow gaps between signals. </a:t>
            </a:r>
            <a:endParaRPr lang="en-US" sz="1600" dirty="0" smtClean="0">
              <a:solidFill>
                <a:schemeClr val="bg1"/>
              </a:solidFill>
            </a:endParaRPr>
          </a:p>
          <a:p>
            <a:pPr indent="163513"/>
            <a:r>
              <a:rPr lang="en-US" sz="1600" dirty="0" smtClean="0">
                <a:solidFill>
                  <a:schemeClr val="bg1"/>
                </a:solidFill>
              </a:rPr>
              <a:t>In </a:t>
            </a:r>
            <a:r>
              <a:rPr lang="en-US" sz="1600" dirty="0">
                <a:solidFill>
                  <a:schemeClr val="bg1"/>
                </a:solidFill>
              </a:rPr>
              <a:t>communications theory, the channel is the medium that carries the signal. This is a different kind of word than the others because it's an abstraction that is not about frequency, but it is like the above in that to look at an RF channel you ignore everything outside of the frequency range that defines the channel. </a:t>
            </a:r>
          </a:p>
        </p:txBody>
      </p:sp>
    </p:spTree>
    <p:extLst>
      <p:ext uri="{BB962C8B-B14F-4D97-AF65-F5344CB8AC3E}">
        <p14:creationId xmlns:p14="http://schemas.microsoft.com/office/powerpoint/2010/main" val="26142952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Communication Technologies Criteria</a:t>
            </a:r>
          </a:p>
        </p:txBody>
      </p:sp>
      <p:sp>
        <p:nvSpPr>
          <p:cNvPr id="3" name="Content Placeholder 2"/>
          <p:cNvSpPr>
            <a:spLocks noGrp="1"/>
          </p:cNvSpPr>
          <p:nvPr>
            <p:ph idx="1"/>
          </p:nvPr>
        </p:nvSpPr>
        <p:spPr>
          <a:xfrm>
            <a:off x="700424" y="1382486"/>
            <a:ext cx="11172262" cy="3615267"/>
          </a:xfrm>
        </p:spPr>
        <p:txBody>
          <a:bodyPr>
            <a:normAutofit/>
          </a:bodyPr>
          <a:lstStyle/>
          <a:p>
            <a:r>
              <a:rPr lang="en-US" dirty="0">
                <a:solidFill>
                  <a:schemeClr val="bg1"/>
                </a:solidFill>
              </a:rPr>
              <a:t>Currently, the number of technologies (available or under development) connecting smart objects is quite extensive,</a:t>
            </a:r>
          </a:p>
          <a:p>
            <a:pPr lvl="1"/>
            <a:r>
              <a:rPr lang="en-US" dirty="0">
                <a:solidFill>
                  <a:schemeClr val="bg1"/>
                </a:solidFill>
              </a:rPr>
              <a:t> but you should expect consolidation, with certain protocols eventually winning out over others in the various IoT market segments.</a:t>
            </a:r>
          </a:p>
          <a:p>
            <a:endParaRPr lang="en-US" dirty="0">
              <a:solidFill>
                <a:schemeClr val="bg1"/>
              </a:solidFill>
            </a:endParaRPr>
          </a:p>
          <a:p>
            <a:r>
              <a:rPr lang="en-US" dirty="0">
                <a:solidFill>
                  <a:schemeClr val="bg1"/>
                </a:solidFill>
              </a:rPr>
              <a:t>Before reviewing some of these access technologies, it is important to talk about the criteria to use in evaluating them for various use cases and system solutions.</a:t>
            </a:r>
            <a:endParaRPr lang="en-US" sz="3600" dirty="0">
              <a:solidFill>
                <a:schemeClr val="bg1"/>
              </a:solidFill>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13794101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Communication Technologies Criteria</a:t>
            </a:r>
          </a:p>
        </p:txBody>
      </p:sp>
      <p:sp>
        <p:nvSpPr>
          <p:cNvPr id="3" name="Content Placeholder 2"/>
          <p:cNvSpPr>
            <a:spLocks noGrp="1"/>
          </p:cNvSpPr>
          <p:nvPr>
            <p:ph idx="1"/>
          </p:nvPr>
        </p:nvSpPr>
        <p:spPr>
          <a:xfrm>
            <a:off x="684212" y="1397000"/>
            <a:ext cx="8534400" cy="3615267"/>
          </a:xfrm>
        </p:spPr>
        <p:txBody>
          <a:bodyPr>
            <a:normAutofit fontScale="55000" lnSpcReduction="20000"/>
          </a:bodyPr>
          <a:lstStyle/>
          <a:p>
            <a:pPr>
              <a:lnSpc>
                <a:spcPct val="170000"/>
              </a:lnSpc>
            </a:pPr>
            <a:r>
              <a:rPr lang="en-US" sz="3600" dirty="0">
                <a:solidFill>
                  <a:schemeClr val="bg1"/>
                </a:solidFill>
                <a:latin typeface="Comic Sans MS" panose="030F0702030302020204" pitchFamily="66" charset="0"/>
              </a:rPr>
              <a:t>1- Range</a:t>
            </a:r>
          </a:p>
          <a:p>
            <a:pPr>
              <a:lnSpc>
                <a:spcPct val="170000"/>
              </a:lnSpc>
            </a:pPr>
            <a:r>
              <a:rPr lang="en-US" sz="3600" dirty="0">
                <a:solidFill>
                  <a:schemeClr val="bg1"/>
                </a:solidFill>
                <a:latin typeface="Comic Sans MS" panose="030F0702030302020204" pitchFamily="66" charset="0"/>
              </a:rPr>
              <a:t>2- Frequency Bands</a:t>
            </a:r>
          </a:p>
          <a:p>
            <a:pPr>
              <a:lnSpc>
                <a:spcPct val="170000"/>
              </a:lnSpc>
            </a:pPr>
            <a:r>
              <a:rPr lang="en-US" sz="3600" dirty="0">
                <a:solidFill>
                  <a:schemeClr val="bg1"/>
                </a:solidFill>
                <a:latin typeface="Comic Sans MS" panose="030F0702030302020204" pitchFamily="66" charset="0"/>
              </a:rPr>
              <a:t>3- Power Consumption</a:t>
            </a:r>
          </a:p>
          <a:p>
            <a:pPr>
              <a:lnSpc>
                <a:spcPct val="170000"/>
              </a:lnSpc>
            </a:pPr>
            <a:r>
              <a:rPr lang="en-US" sz="3600" dirty="0">
                <a:solidFill>
                  <a:schemeClr val="bg1"/>
                </a:solidFill>
                <a:latin typeface="Comic Sans MS" panose="030F0702030302020204" pitchFamily="66" charset="0"/>
              </a:rPr>
              <a:t>4- Topology</a:t>
            </a:r>
          </a:p>
          <a:p>
            <a:pPr>
              <a:lnSpc>
                <a:spcPct val="170000"/>
              </a:lnSpc>
            </a:pPr>
            <a:r>
              <a:rPr lang="en-US" sz="3600" dirty="0">
                <a:solidFill>
                  <a:schemeClr val="bg1"/>
                </a:solidFill>
                <a:latin typeface="Comic Sans MS" panose="030F0702030302020204" pitchFamily="66" charset="0"/>
              </a:rPr>
              <a:t>5- Constrained Devices</a:t>
            </a:r>
          </a:p>
          <a:p>
            <a:pPr>
              <a:lnSpc>
                <a:spcPct val="170000"/>
              </a:lnSpc>
            </a:pPr>
            <a:r>
              <a:rPr lang="en-US" sz="3600" dirty="0">
                <a:solidFill>
                  <a:schemeClr val="bg1"/>
                </a:solidFill>
                <a:latin typeface="Comic Sans MS" panose="030F0702030302020204" pitchFamily="66" charset="0"/>
              </a:rPr>
              <a:t>6- Constrained-Node Networks</a:t>
            </a: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21793244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086" y="374901"/>
            <a:ext cx="11596914" cy="763525"/>
          </a:xfrm>
        </p:spPr>
        <p:txBody>
          <a:bodyPr>
            <a:normAutofit fontScale="90000"/>
          </a:bodyPr>
          <a:lstStyle/>
          <a:p>
            <a:pPr algn="l"/>
            <a:r>
              <a:rPr lang="en-US" dirty="0">
                <a:latin typeface="Comic Sans MS" panose="030F0702030302020204" pitchFamily="66" charset="0"/>
              </a:rPr>
              <a:t>Communication Technologies Criteria: 1-Range</a:t>
            </a:r>
          </a:p>
        </p:txBody>
      </p:sp>
      <p:sp>
        <p:nvSpPr>
          <p:cNvPr id="3" name="Content Placeholder 2"/>
          <p:cNvSpPr>
            <a:spLocks noGrp="1"/>
          </p:cNvSpPr>
          <p:nvPr>
            <p:ph idx="1"/>
          </p:nvPr>
        </p:nvSpPr>
        <p:spPr>
          <a:xfrm>
            <a:off x="595086" y="1167454"/>
            <a:ext cx="11362859" cy="4741068"/>
          </a:xfrm>
        </p:spPr>
        <p:txBody>
          <a:bodyPr>
            <a:noAutofit/>
          </a:bodyPr>
          <a:lstStyle/>
          <a:p>
            <a:pPr algn="just">
              <a:lnSpc>
                <a:spcPct val="170000"/>
              </a:lnSpc>
            </a:pPr>
            <a:r>
              <a:rPr lang="en-US" sz="1800" b="1" dirty="0">
                <a:solidFill>
                  <a:schemeClr val="bg1"/>
                </a:solidFill>
                <a:latin typeface="Comic Sans MS" panose="030F0702030302020204" pitchFamily="66" charset="0"/>
              </a:rPr>
              <a:t>Short range: </a:t>
            </a:r>
          </a:p>
          <a:p>
            <a:pPr lvl="1" algn="just">
              <a:lnSpc>
                <a:spcPct val="170000"/>
              </a:lnSpc>
            </a:pPr>
            <a:r>
              <a:rPr lang="en-US" sz="1600" dirty="0">
                <a:solidFill>
                  <a:schemeClr val="bg1"/>
                </a:solidFill>
                <a:latin typeface="Comic Sans MS" panose="030F0702030302020204" pitchFamily="66" charset="0"/>
              </a:rPr>
              <a:t>Tens of meters of maximum distance between two device</a:t>
            </a:r>
          </a:p>
          <a:p>
            <a:pPr lvl="1" algn="just">
              <a:lnSpc>
                <a:spcPct val="170000"/>
              </a:lnSpc>
            </a:pPr>
            <a:r>
              <a:rPr lang="en-US" sz="1600" dirty="0">
                <a:solidFill>
                  <a:schemeClr val="bg1"/>
                </a:solidFill>
                <a:latin typeface="Comic Sans MS" panose="030F0702030302020204" pitchFamily="66" charset="0"/>
              </a:rPr>
              <a:t>Example:</a:t>
            </a:r>
          </a:p>
          <a:p>
            <a:pPr lvl="2" algn="just">
              <a:lnSpc>
                <a:spcPct val="170000"/>
              </a:lnSpc>
            </a:pPr>
            <a:r>
              <a:rPr lang="en-US" sz="1400" dirty="0">
                <a:solidFill>
                  <a:schemeClr val="bg1"/>
                </a:solidFill>
                <a:latin typeface="Comic Sans MS" panose="030F0702030302020204" pitchFamily="66" charset="0"/>
              </a:rPr>
              <a:t>The classical wired example is a serial cable!</a:t>
            </a:r>
          </a:p>
          <a:p>
            <a:pPr lvl="2" algn="just">
              <a:lnSpc>
                <a:spcPct val="170000"/>
              </a:lnSpc>
            </a:pPr>
            <a:r>
              <a:rPr lang="en-US" sz="1400" dirty="0">
                <a:solidFill>
                  <a:schemeClr val="bg1"/>
                </a:solidFill>
                <a:latin typeface="Comic Sans MS" panose="030F0702030302020204" pitchFamily="66" charset="0"/>
              </a:rPr>
              <a:t>Wireless Examples: IEEE 802.15.1, Bluetooth and IEEE 802.15.7 Visible Light Communications (VLC). </a:t>
            </a:r>
          </a:p>
          <a:p>
            <a:pPr algn="just">
              <a:lnSpc>
                <a:spcPct val="170000"/>
              </a:lnSpc>
            </a:pPr>
            <a:r>
              <a:rPr lang="en-US" sz="1800" b="1" dirty="0">
                <a:solidFill>
                  <a:schemeClr val="bg1"/>
                </a:solidFill>
                <a:latin typeface="Comic Sans MS" panose="030F0702030302020204" pitchFamily="66" charset="0"/>
              </a:rPr>
              <a:t>Medium range: </a:t>
            </a:r>
          </a:p>
          <a:p>
            <a:pPr lvl="1" algn="just">
              <a:lnSpc>
                <a:spcPct val="170000"/>
              </a:lnSpc>
            </a:pPr>
            <a:r>
              <a:rPr lang="en-US" sz="1600" dirty="0">
                <a:solidFill>
                  <a:schemeClr val="bg1"/>
                </a:solidFill>
                <a:latin typeface="Comic Sans MS" panose="030F0702030302020204" pitchFamily="66" charset="0"/>
              </a:rPr>
              <a:t>Tens to hundreds of meters</a:t>
            </a:r>
          </a:p>
          <a:p>
            <a:pPr lvl="1" algn="just">
              <a:lnSpc>
                <a:spcPct val="170000"/>
              </a:lnSpc>
            </a:pPr>
            <a:r>
              <a:rPr lang="en-US" sz="1600" dirty="0">
                <a:solidFill>
                  <a:schemeClr val="bg1"/>
                </a:solidFill>
                <a:latin typeface="Comic Sans MS" panose="030F0702030302020204" pitchFamily="66" charset="0"/>
              </a:rPr>
              <a:t> Examples: </a:t>
            </a:r>
          </a:p>
          <a:p>
            <a:pPr lvl="2" algn="just">
              <a:lnSpc>
                <a:spcPct val="170000"/>
              </a:lnSpc>
            </a:pPr>
            <a:r>
              <a:rPr lang="en-US" sz="1400" dirty="0">
                <a:solidFill>
                  <a:schemeClr val="bg1"/>
                </a:solidFill>
                <a:latin typeface="Comic Sans MS" panose="030F0702030302020204" pitchFamily="66" charset="0"/>
              </a:rPr>
              <a:t>IEEE 802.11 Wi-Fi, IEEE 802.15.4, and 802.15.4g WPAN. </a:t>
            </a:r>
          </a:p>
          <a:p>
            <a:pPr lvl="2" algn="just">
              <a:lnSpc>
                <a:spcPct val="170000"/>
              </a:lnSpc>
            </a:pPr>
            <a:r>
              <a:rPr lang="en-US" sz="1400" dirty="0">
                <a:solidFill>
                  <a:schemeClr val="bg1"/>
                </a:solidFill>
                <a:latin typeface="Comic Sans MS" panose="030F0702030302020204" pitchFamily="66" charset="0"/>
              </a:rPr>
              <a:t>Wired technologies such as IEEE 802.3 Ethernet and IEEE 1901.2 Narrowband PLC</a:t>
            </a:r>
          </a:p>
        </p:txBody>
      </p:sp>
      <p:sp>
        <p:nvSpPr>
          <p:cNvPr id="4" name="TextBox 3"/>
          <p:cNvSpPr txBox="1"/>
          <p:nvPr/>
        </p:nvSpPr>
        <p:spPr>
          <a:xfrm>
            <a:off x="115910" y="6500557"/>
            <a:ext cx="11477470" cy="307777"/>
          </a:xfrm>
          <a:prstGeom prst="rect">
            <a:avLst/>
          </a:prstGeom>
          <a:noFill/>
        </p:spPr>
        <p:txBody>
          <a:bodyPr wrap="square" rtlCol="0">
            <a:spAutoFit/>
          </a:bodyPr>
          <a:lstStyle/>
          <a:p>
            <a:r>
              <a:rPr lang="en-US" sz="1400" dirty="0">
                <a:latin typeface="Comic Sans MS" panose="030F0702030302020204" pitchFamily="66" charset="0"/>
              </a:rPr>
              <a:t>* </a:t>
            </a:r>
            <a:r>
              <a:rPr lang="en-US" sz="1400" dirty="0">
                <a:solidFill>
                  <a:srgbClr val="FF0000"/>
                </a:solidFill>
                <a:latin typeface="Comic Sans MS" panose="030F0702030302020204" pitchFamily="66" charset="0"/>
              </a:rPr>
              <a:t>IoT Fundamentals: Networking Technologies, Protocols, and Use Cases for the Internet of Thing</a:t>
            </a:r>
            <a:r>
              <a:rPr lang="en-US" sz="1400" dirty="0">
                <a:latin typeface="Comic Sans MS" panose="030F0702030302020204" pitchFamily="66" charset="0"/>
              </a:rPr>
              <a:t>, Cisco press, 2017</a:t>
            </a:r>
          </a:p>
        </p:txBody>
      </p:sp>
    </p:spTree>
    <p:extLst>
      <p:ext uri="{BB962C8B-B14F-4D97-AF65-F5344CB8AC3E}">
        <p14:creationId xmlns:p14="http://schemas.microsoft.com/office/powerpoint/2010/main" val="37601350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Communication Technologies Criteria: 1- Range</a:t>
            </a:r>
          </a:p>
        </p:txBody>
      </p:sp>
      <p:sp>
        <p:nvSpPr>
          <p:cNvPr id="3" name="Content Placeholder 2"/>
          <p:cNvSpPr>
            <a:spLocks noGrp="1"/>
          </p:cNvSpPr>
          <p:nvPr>
            <p:ph idx="1"/>
          </p:nvPr>
        </p:nvSpPr>
        <p:spPr>
          <a:xfrm>
            <a:off x="700424" y="1463472"/>
            <a:ext cx="11362859" cy="2324757"/>
          </a:xfrm>
        </p:spPr>
        <p:txBody>
          <a:bodyPr>
            <a:noAutofit/>
          </a:bodyPr>
          <a:lstStyle/>
          <a:p>
            <a:pPr algn="just">
              <a:lnSpc>
                <a:spcPct val="170000"/>
              </a:lnSpc>
            </a:pPr>
            <a:r>
              <a:rPr lang="en-US" sz="2000" b="1" dirty="0">
                <a:solidFill>
                  <a:schemeClr val="bg1"/>
                </a:solidFill>
                <a:latin typeface="Comic Sans MS" panose="030F0702030302020204" pitchFamily="66" charset="0"/>
              </a:rPr>
              <a:t>Long range: </a:t>
            </a:r>
          </a:p>
          <a:p>
            <a:pPr lvl="1" algn="just">
              <a:lnSpc>
                <a:spcPct val="170000"/>
              </a:lnSpc>
            </a:pPr>
            <a:r>
              <a:rPr lang="en-US" sz="1600" dirty="0">
                <a:solidFill>
                  <a:schemeClr val="bg1"/>
                </a:solidFill>
                <a:latin typeface="Comic Sans MS" panose="030F0702030302020204" pitchFamily="66" charset="0"/>
              </a:rPr>
              <a:t>Greater than 1 mile (1.6 km) between two devices require long-range technologies.</a:t>
            </a:r>
          </a:p>
          <a:p>
            <a:pPr lvl="1" algn="just">
              <a:lnSpc>
                <a:spcPct val="170000"/>
              </a:lnSpc>
            </a:pPr>
            <a:r>
              <a:rPr lang="en-US" sz="1600" dirty="0">
                <a:solidFill>
                  <a:schemeClr val="bg1"/>
                </a:solidFill>
                <a:latin typeface="Comic Sans MS" panose="030F0702030302020204" pitchFamily="66" charset="0"/>
              </a:rPr>
              <a:t>Examples: cellular (2G, 3G, 4G) and some applications of outdoor IEEE 802.11 Wi-Fi and Low-Power Wide-Area (LPWA) technologies. </a:t>
            </a:r>
            <a:endParaRPr lang="en-US" sz="2400" dirty="0">
              <a:solidFill>
                <a:schemeClr val="bg1"/>
              </a:solidFill>
              <a:latin typeface="Comic Sans MS" panose="030F0702030302020204" pitchFamily="66" charset="0"/>
            </a:endParaRPr>
          </a:p>
        </p:txBody>
      </p:sp>
      <p:sp>
        <p:nvSpPr>
          <p:cNvPr id="4" name="TextBox 3"/>
          <p:cNvSpPr txBox="1"/>
          <p:nvPr/>
        </p:nvSpPr>
        <p:spPr>
          <a:xfrm>
            <a:off x="115910" y="6500557"/>
            <a:ext cx="11477470" cy="307777"/>
          </a:xfrm>
          <a:prstGeom prst="rect">
            <a:avLst/>
          </a:prstGeom>
          <a:noFill/>
        </p:spPr>
        <p:txBody>
          <a:bodyPr wrap="square" rtlCol="0">
            <a:spAutoFit/>
          </a:bodyPr>
          <a:lstStyle/>
          <a:p>
            <a:r>
              <a:rPr lang="en-US" sz="1400" dirty="0">
                <a:latin typeface="Comic Sans MS" panose="030F0702030302020204" pitchFamily="66" charset="0"/>
              </a:rPr>
              <a:t>* </a:t>
            </a:r>
            <a:r>
              <a:rPr lang="en-US" sz="1400" dirty="0">
                <a:solidFill>
                  <a:srgbClr val="FF0000"/>
                </a:solidFill>
                <a:latin typeface="Comic Sans MS" panose="030F0702030302020204" pitchFamily="66" charset="0"/>
              </a:rPr>
              <a:t>IoT Fundamentals: Networking Technologies, Protocols, and Use Cases for the Internet of Thing</a:t>
            </a:r>
            <a:r>
              <a:rPr lang="en-US" sz="1400" dirty="0">
                <a:latin typeface="Comic Sans MS" panose="030F0702030302020204" pitchFamily="66" charset="0"/>
              </a:rPr>
              <a:t>, Cisco press, 2017</a:t>
            </a:r>
          </a:p>
        </p:txBody>
      </p:sp>
    </p:spTree>
    <p:extLst>
      <p:ext uri="{BB962C8B-B14F-4D97-AF65-F5344CB8AC3E}">
        <p14:creationId xmlns:p14="http://schemas.microsoft.com/office/powerpoint/2010/main" val="37633290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914" y="430488"/>
            <a:ext cx="12192000" cy="763525"/>
          </a:xfrm>
        </p:spPr>
        <p:txBody>
          <a:bodyPr>
            <a:normAutofit fontScale="90000"/>
          </a:bodyPr>
          <a:lstStyle/>
          <a:p>
            <a:pPr algn="l"/>
            <a:r>
              <a:rPr lang="en-US" dirty="0">
                <a:latin typeface="Comic Sans MS" panose="030F0702030302020204" pitchFamily="66" charset="0"/>
              </a:rPr>
              <a:t>Communication Technologies Criteria: 1- Range</a:t>
            </a:r>
          </a:p>
        </p:txBody>
      </p:sp>
      <p:sp>
        <p:nvSpPr>
          <p:cNvPr id="3" name="Content Placeholder 2"/>
          <p:cNvSpPr>
            <a:spLocks noGrp="1"/>
          </p:cNvSpPr>
          <p:nvPr>
            <p:ph idx="1"/>
          </p:nvPr>
        </p:nvSpPr>
        <p:spPr>
          <a:xfrm>
            <a:off x="598621" y="1007653"/>
            <a:ext cx="8534400" cy="2064159"/>
          </a:xfrm>
        </p:spPr>
        <p:txBody>
          <a:bodyPr>
            <a:normAutofit/>
          </a:bodyPr>
          <a:lstStyle/>
          <a:p>
            <a:r>
              <a:rPr lang="en-US" dirty="0">
                <a:solidFill>
                  <a:schemeClr val="bg1"/>
                </a:solidFill>
              </a:rPr>
              <a:t>How far does the signal need to be propagated? </a:t>
            </a:r>
          </a:p>
          <a:p>
            <a:pPr lvl="1"/>
            <a:r>
              <a:rPr lang="en-US" dirty="0">
                <a:solidFill>
                  <a:schemeClr val="bg1"/>
                </a:solidFill>
              </a:rPr>
              <a:t>the area of coverage for a selected wireless </a:t>
            </a:r>
            <a:r>
              <a:rPr lang="en-US" dirty="0" smtClean="0">
                <a:solidFill>
                  <a:schemeClr val="bg1"/>
                </a:solidFill>
              </a:rPr>
              <a:t>technology</a:t>
            </a:r>
            <a:endParaRPr lang="en-US" sz="3600" dirty="0">
              <a:solidFill>
                <a:schemeClr val="bg1"/>
              </a:solidFill>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64" y="2621869"/>
            <a:ext cx="10689350" cy="3258583"/>
          </a:xfrm>
          <a:prstGeom prst="rect">
            <a:avLst/>
          </a:prstGeom>
        </p:spPr>
      </p:pic>
    </p:spTree>
    <p:extLst>
      <p:ext uri="{BB962C8B-B14F-4D97-AF65-F5344CB8AC3E}">
        <p14:creationId xmlns:p14="http://schemas.microsoft.com/office/powerpoint/2010/main" val="24627474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436" y="374901"/>
            <a:ext cx="10967142" cy="763525"/>
          </a:xfrm>
        </p:spPr>
        <p:txBody>
          <a:bodyPr>
            <a:normAutofit fontScale="90000"/>
          </a:bodyPr>
          <a:lstStyle/>
          <a:p>
            <a:pPr algn="l"/>
            <a:r>
              <a:rPr lang="en-US" dirty="0">
                <a:latin typeface="Comic Sans MS" panose="030F0702030302020204" pitchFamily="66" charset="0"/>
              </a:rPr>
              <a:t>Communication Technologies Criteria</a:t>
            </a:r>
            <a:r>
              <a:rPr lang="en-US">
                <a:latin typeface="Comic Sans MS" panose="030F0702030302020204" pitchFamily="66" charset="0"/>
              </a:rPr>
              <a:t>: 2-Frequency</a:t>
            </a:r>
            <a:r>
              <a:rPr lang="en-US" sz="3200">
                <a:latin typeface="Comic Sans MS" panose="030F0702030302020204" pitchFamily="66" charset="0"/>
              </a:rPr>
              <a:t> </a:t>
            </a:r>
            <a:r>
              <a:rPr lang="en-US" sz="3200" dirty="0">
                <a:latin typeface="Comic Sans MS" panose="030F0702030302020204" pitchFamily="66" charset="0"/>
              </a:rPr>
              <a:t>Bands</a:t>
            </a:r>
            <a:br>
              <a:rPr lang="en-US" sz="3200"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399618" y="1304153"/>
            <a:ext cx="10791153" cy="4860515"/>
          </a:xfrm>
        </p:spPr>
        <p:txBody>
          <a:bodyPr>
            <a:noAutofit/>
          </a:bodyPr>
          <a:lstStyle/>
          <a:p>
            <a:pPr algn="just">
              <a:lnSpc>
                <a:spcPct val="150000"/>
              </a:lnSpc>
            </a:pPr>
            <a:r>
              <a:rPr lang="en-US" sz="1800" b="1" dirty="0">
                <a:solidFill>
                  <a:schemeClr val="bg1"/>
                </a:solidFill>
                <a:latin typeface="Comic Sans MS" panose="030F0702030302020204" pitchFamily="66" charset="0"/>
              </a:rPr>
              <a:t>Licensed: </a:t>
            </a:r>
          </a:p>
          <a:p>
            <a:pPr lvl="1" algn="just">
              <a:lnSpc>
                <a:spcPct val="150000"/>
              </a:lnSpc>
            </a:pPr>
            <a:r>
              <a:rPr lang="en-US" sz="1800" dirty="0">
                <a:solidFill>
                  <a:schemeClr val="bg1"/>
                </a:solidFill>
                <a:latin typeface="Comic Sans MS" panose="030F0702030302020204" pitchFamily="66" charset="0"/>
              </a:rPr>
              <a:t>Generally applicable to IoT long-range access technologies and allocated to communications infrastructures deployed by services providers, public services (for example, first responders, military), broadcasters, and utilities.</a:t>
            </a:r>
          </a:p>
          <a:p>
            <a:pPr lvl="1" algn="just">
              <a:lnSpc>
                <a:spcPct val="150000"/>
              </a:lnSpc>
            </a:pPr>
            <a:r>
              <a:rPr lang="en-US" sz="1800" dirty="0">
                <a:solidFill>
                  <a:schemeClr val="bg1"/>
                </a:solidFill>
                <a:latin typeface="Comic Sans MS" panose="030F0702030302020204" pitchFamily="66" charset="0"/>
              </a:rPr>
              <a:t>Examples: cellular, WiMAX, and Narrowband IoT (NB-IoT) technologies.</a:t>
            </a:r>
          </a:p>
          <a:p>
            <a:pPr algn="just">
              <a:lnSpc>
                <a:spcPct val="150000"/>
              </a:lnSpc>
            </a:pPr>
            <a:r>
              <a:rPr lang="en-US" sz="1800" b="1" dirty="0">
                <a:solidFill>
                  <a:schemeClr val="bg1"/>
                </a:solidFill>
                <a:latin typeface="Comic Sans MS" panose="030F0702030302020204" pitchFamily="66" charset="0"/>
              </a:rPr>
              <a:t>Unlicensed:</a:t>
            </a:r>
          </a:p>
          <a:p>
            <a:pPr lvl="1" algn="just">
              <a:lnSpc>
                <a:spcPct val="150000"/>
              </a:lnSpc>
            </a:pPr>
            <a:r>
              <a:rPr lang="en-US" sz="1800" dirty="0">
                <a:solidFill>
                  <a:schemeClr val="bg1"/>
                </a:solidFill>
                <a:latin typeface="Comic Sans MS" panose="030F0702030302020204" pitchFamily="66" charset="0"/>
              </a:rPr>
              <a:t>For the industrial, scientific, and medical (ISM) portions of the radio bands, and they are used in many communications technologies for short-range devices (SRDs).</a:t>
            </a:r>
          </a:p>
          <a:p>
            <a:pPr lvl="1" algn="just">
              <a:lnSpc>
                <a:spcPct val="150000"/>
              </a:lnSpc>
            </a:pPr>
            <a:r>
              <a:rPr lang="en-US" sz="1800" dirty="0">
                <a:solidFill>
                  <a:schemeClr val="bg1"/>
                </a:solidFill>
                <a:latin typeface="Comic Sans MS" panose="030F0702030302020204" pitchFamily="66" charset="0"/>
              </a:rPr>
              <a:t>Examples: 2.4 GHz band as used by IEEE 802.11b/g/n Wi-Fi, IEEE 802.15.1 Bluetooth, and IEEE 802.15.4 WPAN</a:t>
            </a:r>
            <a:r>
              <a:rPr lang="en-US" sz="1800" dirty="0" smtClean="0">
                <a:solidFill>
                  <a:schemeClr val="bg1"/>
                </a:solidFill>
                <a:latin typeface="Comic Sans MS" panose="030F0702030302020204" pitchFamily="66" charset="0"/>
              </a:rPr>
              <a:t>.</a:t>
            </a:r>
            <a:endParaRPr lang="en-US" sz="400" dirty="0">
              <a:solidFill>
                <a:schemeClr val="bg1"/>
              </a:solidFill>
              <a:latin typeface="Comic Sans MS" panose="030F0702030302020204" pitchFamily="66" charset="0"/>
            </a:endParaRPr>
          </a:p>
          <a:p>
            <a:pPr algn="just">
              <a:lnSpc>
                <a:spcPct val="150000"/>
              </a:lnSpc>
            </a:pPr>
            <a:endParaRPr lang="en-US" sz="1800" dirty="0">
              <a:solidFill>
                <a:schemeClr val="bg1"/>
              </a:solidFill>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37257756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729" y="374902"/>
            <a:ext cx="11598089" cy="727758"/>
          </a:xfrm>
        </p:spPr>
        <p:txBody>
          <a:bodyPr>
            <a:normAutofit fontScale="90000"/>
          </a:bodyPr>
          <a:lstStyle/>
          <a:p>
            <a:pPr algn="l"/>
            <a:r>
              <a:rPr lang="en-US" dirty="0">
                <a:latin typeface="Comic Sans MS" panose="030F0702030302020204" pitchFamily="66" charset="0"/>
              </a:rPr>
              <a:t>Communication Technologies Criteria: 3- Power Consumption</a:t>
            </a:r>
          </a:p>
        </p:txBody>
      </p:sp>
      <p:sp>
        <p:nvSpPr>
          <p:cNvPr id="3" name="Content Placeholder 2"/>
          <p:cNvSpPr>
            <a:spLocks noGrp="1"/>
          </p:cNvSpPr>
          <p:nvPr>
            <p:ph idx="1"/>
          </p:nvPr>
        </p:nvSpPr>
        <p:spPr>
          <a:xfrm>
            <a:off x="322729" y="2325913"/>
            <a:ext cx="11419328" cy="3615267"/>
          </a:xfrm>
        </p:spPr>
        <p:txBody>
          <a:bodyPr>
            <a:noAutofit/>
          </a:bodyPr>
          <a:lstStyle/>
          <a:p>
            <a:pPr algn="just">
              <a:lnSpc>
                <a:spcPct val="150000"/>
              </a:lnSpc>
            </a:pPr>
            <a:r>
              <a:rPr lang="en-US" b="1" dirty="0">
                <a:solidFill>
                  <a:schemeClr val="bg1"/>
                </a:solidFill>
                <a:latin typeface="Comic Sans MS" panose="030F0702030302020204" pitchFamily="66" charset="0"/>
              </a:rPr>
              <a:t>Powered nodes</a:t>
            </a:r>
            <a:endParaRPr lang="en-US" dirty="0">
              <a:solidFill>
                <a:schemeClr val="bg1"/>
              </a:solidFill>
              <a:latin typeface="Comic Sans MS" panose="030F0702030302020204" pitchFamily="66" charset="0"/>
            </a:endParaRPr>
          </a:p>
          <a:p>
            <a:pPr lvl="1" algn="just">
              <a:lnSpc>
                <a:spcPct val="150000"/>
              </a:lnSpc>
            </a:pPr>
            <a:r>
              <a:rPr lang="en-US" dirty="0">
                <a:solidFill>
                  <a:schemeClr val="bg1"/>
                </a:solidFill>
                <a:latin typeface="Comic Sans MS" panose="030F0702030302020204" pitchFamily="66" charset="0"/>
              </a:rPr>
              <a:t>have a direct connection to a power source</a:t>
            </a:r>
          </a:p>
          <a:p>
            <a:pPr algn="just">
              <a:lnSpc>
                <a:spcPct val="150000"/>
              </a:lnSpc>
            </a:pPr>
            <a:endParaRPr lang="en-US" sz="1050" b="1" dirty="0">
              <a:solidFill>
                <a:schemeClr val="bg1"/>
              </a:solidFill>
              <a:latin typeface="Comic Sans MS" panose="030F0702030302020204" pitchFamily="66" charset="0"/>
            </a:endParaRPr>
          </a:p>
          <a:p>
            <a:pPr algn="just">
              <a:lnSpc>
                <a:spcPct val="150000"/>
              </a:lnSpc>
            </a:pPr>
            <a:r>
              <a:rPr lang="en-US" b="1" dirty="0">
                <a:solidFill>
                  <a:schemeClr val="bg1"/>
                </a:solidFill>
                <a:latin typeface="Comic Sans MS" panose="030F0702030302020204" pitchFamily="66" charset="0"/>
              </a:rPr>
              <a:t>Battery-powered nodes: </a:t>
            </a:r>
          </a:p>
          <a:p>
            <a:pPr lvl="1" algn="just">
              <a:lnSpc>
                <a:spcPct val="150000"/>
              </a:lnSpc>
            </a:pPr>
            <a:r>
              <a:rPr lang="en-US" dirty="0">
                <a:solidFill>
                  <a:schemeClr val="bg1"/>
                </a:solidFill>
                <a:latin typeface="Comic Sans MS" panose="030F0702030302020204" pitchFamily="66" charset="0"/>
              </a:rPr>
              <a:t>are often classified by the required lifetimes of their batteries. </a:t>
            </a:r>
          </a:p>
          <a:p>
            <a:pPr lvl="1" algn="just">
              <a:lnSpc>
                <a:spcPct val="150000"/>
              </a:lnSpc>
            </a:pPr>
            <a:r>
              <a:rPr lang="en-US" dirty="0">
                <a:solidFill>
                  <a:schemeClr val="bg1"/>
                </a:solidFill>
                <a:latin typeface="Comic Sans MS" panose="030F0702030302020204" pitchFamily="66" charset="0"/>
              </a:rPr>
              <a:t>For devices under regular maintenance, a battery life of 2 to 3 years is an option.</a:t>
            </a:r>
          </a:p>
          <a:p>
            <a:pPr algn="just">
              <a:lnSpc>
                <a:spcPct val="150000"/>
              </a:lnSpc>
            </a:pPr>
            <a:endParaRPr lang="en-US" sz="1050" dirty="0">
              <a:solidFill>
                <a:schemeClr val="bg1"/>
              </a:solidFill>
              <a:latin typeface="Comic Sans MS" panose="030F0702030302020204" pitchFamily="66" charset="0"/>
            </a:endParaRPr>
          </a:p>
          <a:p>
            <a:pPr algn="just">
              <a:lnSpc>
                <a:spcPct val="150000"/>
              </a:lnSpc>
            </a:pPr>
            <a:r>
              <a:rPr lang="en-US" dirty="0">
                <a:solidFill>
                  <a:schemeClr val="bg1"/>
                </a:solidFill>
                <a:latin typeface="Comic Sans MS" panose="030F0702030302020204" pitchFamily="66" charset="0"/>
              </a:rPr>
              <a:t>Evolution of a new wireless environment known as Low-Power Wide-Area (LPWA) for battery-powered nodes</a:t>
            </a:r>
          </a:p>
          <a:p>
            <a:pPr lvl="1" algn="just">
              <a:lnSpc>
                <a:spcPct val="150000"/>
              </a:lnSpc>
            </a:pPr>
            <a:endParaRPr lang="en-US" sz="3600" dirty="0">
              <a:solidFill>
                <a:schemeClr val="bg1"/>
              </a:solidFill>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27070622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1086884" cy="763525"/>
          </a:xfrm>
        </p:spPr>
        <p:txBody>
          <a:bodyPr>
            <a:normAutofit fontScale="90000"/>
          </a:bodyPr>
          <a:lstStyle/>
          <a:p>
            <a:pPr algn="l"/>
            <a:r>
              <a:rPr lang="en-US" dirty="0">
                <a:latin typeface="Comic Sans MS" panose="030F0702030302020204" pitchFamily="66" charset="0"/>
              </a:rPr>
              <a:t>Communication Technologies Criteria: 4- Topology</a:t>
            </a:r>
          </a:p>
        </p:txBody>
      </p:sp>
      <p:sp>
        <p:nvSpPr>
          <p:cNvPr id="3" name="Content Placeholder 2"/>
          <p:cNvSpPr>
            <a:spLocks noGrp="1"/>
          </p:cNvSpPr>
          <p:nvPr>
            <p:ph idx="1"/>
          </p:nvPr>
        </p:nvSpPr>
        <p:spPr>
          <a:xfrm>
            <a:off x="700424" y="1544185"/>
            <a:ext cx="11086884" cy="3492274"/>
          </a:xfrm>
        </p:spPr>
        <p:txBody>
          <a:bodyPr>
            <a:noAutofit/>
          </a:bodyPr>
          <a:lstStyle/>
          <a:p>
            <a:pPr algn="just">
              <a:lnSpc>
                <a:spcPct val="170000"/>
              </a:lnSpc>
            </a:pPr>
            <a:r>
              <a:rPr lang="en-US" dirty="0">
                <a:solidFill>
                  <a:schemeClr val="bg1"/>
                </a:solidFill>
                <a:latin typeface="Comic Sans MS" panose="030F0702030302020204" pitchFamily="66" charset="0"/>
              </a:rPr>
              <a:t>Topology (star, mesh, and peer-to-peer)</a:t>
            </a:r>
          </a:p>
          <a:p>
            <a:pPr lvl="1" algn="just">
              <a:lnSpc>
                <a:spcPct val="170000"/>
              </a:lnSpc>
            </a:pPr>
            <a:r>
              <a:rPr lang="en-US" sz="1600" dirty="0">
                <a:solidFill>
                  <a:schemeClr val="bg1"/>
                </a:solidFill>
                <a:latin typeface="Comic Sans MS" panose="030F0702030302020204" pitchFamily="66" charset="0"/>
              </a:rPr>
              <a:t>For long range and short-range technologies, a star topology is prevalent, as seen with cellular, LPWA, and Bluetooth networks. </a:t>
            </a:r>
          </a:p>
          <a:p>
            <a:pPr lvl="1" algn="just">
              <a:lnSpc>
                <a:spcPct val="170000"/>
              </a:lnSpc>
            </a:pPr>
            <a:r>
              <a:rPr lang="en-US" sz="1600" dirty="0">
                <a:solidFill>
                  <a:schemeClr val="bg1"/>
                </a:solidFill>
                <a:latin typeface="Comic Sans MS" panose="030F0702030302020204" pitchFamily="66" charset="0"/>
              </a:rPr>
              <a:t>Star topologies utilize a single central base station or controller to allow communications with endpoints.</a:t>
            </a:r>
          </a:p>
          <a:p>
            <a:pPr lvl="1" algn="just">
              <a:lnSpc>
                <a:spcPct val="170000"/>
              </a:lnSpc>
            </a:pPr>
            <a:r>
              <a:rPr lang="en-US" sz="1600" dirty="0">
                <a:solidFill>
                  <a:schemeClr val="bg1"/>
                </a:solidFill>
                <a:latin typeface="Comic Sans MS" panose="030F0702030302020204" pitchFamily="66" charset="0"/>
              </a:rPr>
              <a:t>For medium-range technologies, a star, peer-to-peer, or mesh topology is common, as shown in Figure 4-2. Peer-to-peer topologies allow any device to communicate with any other device as long as they are in range of each other</a:t>
            </a:r>
            <a:r>
              <a:rPr lang="en-US" sz="1600" dirty="0" smtClean="0">
                <a:solidFill>
                  <a:schemeClr val="bg1"/>
                </a:solidFill>
                <a:latin typeface="Comic Sans MS" panose="030F0702030302020204" pitchFamily="66" charset="0"/>
              </a:rPr>
              <a:t>.</a:t>
            </a:r>
            <a:endParaRPr lang="en-US" dirty="0">
              <a:solidFill>
                <a:schemeClr val="bg1"/>
              </a:solidFill>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40016955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138426"/>
            <a:ext cx="11491373" cy="2751403"/>
          </a:xfrm>
        </p:spPr>
        <p:txBody>
          <a:bodyPr>
            <a:normAutofit/>
          </a:bodyPr>
          <a:lstStyle/>
          <a:p>
            <a:pPr>
              <a:lnSpc>
                <a:spcPct val="170000"/>
              </a:lnSpc>
            </a:pPr>
            <a:r>
              <a:rPr lang="en-US" sz="2800" dirty="0">
                <a:solidFill>
                  <a:schemeClr val="bg1"/>
                </a:solidFill>
                <a:latin typeface="Comic Sans MS" panose="030F0702030302020204" pitchFamily="66" charset="0"/>
              </a:rPr>
              <a:t>Introduction </a:t>
            </a:r>
          </a:p>
          <a:p>
            <a:pPr>
              <a:lnSpc>
                <a:spcPct val="170000"/>
              </a:lnSpc>
            </a:pPr>
            <a:r>
              <a:rPr lang="en-US" sz="2800" dirty="0">
                <a:solidFill>
                  <a:schemeClr val="bg1"/>
                </a:solidFill>
                <a:latin typeface="Comic Sans MS" panose="030F0702030302020204" pitchFamily="66" charset="0"/>
              </a:rPr>
              <a:t>Physical and Link Layers Protocols (IoT Access Technologies)</a:t>
            </a:r>
          </a:p>
          <a:p>
            <a:pPr>
              <a:lnSpc>
                <a:spcPct val="170000"/>
              </a:lnSpc>
            </a:pPr>
            <a:r>
              <a:rPr lang="en-US" sz="2400" dirty="0" smtClean="0">
                <a:solidFill>
                  <a:schemeClr val="bg1"/>
                </a:solidFill>
                <a:latin typeface="Comic Sans MS" panose="030F0702030302020204" pitchFamily="66" charset="0"/>
              </a:rPr>
              <a:t>Application </a:t>
            </a:r>
            <a:r>
              <a:rPr lang="en-US" sz="2400" dirty="0">
                <a:solidFill>
                  <a:schemeClr val="bg1"/>
                </a:solidFill>
                <a:latin typeface="Comic Sans MS" panose="030F0702030302020204" pitchFamily="66" charset="0"/>
              </a:rPr>
              <a:t>Layer Protocols</a:t>
            </a:r>
            <a:endParaRPr lang="en-US" b="1" dirty="0">
              <a:solidFill>
                <a:schemeClr val="bg1"/>
              </a:solidFill>
              <a:latin typeface="Comic Sans MS" panose="030F0702030302020204" pitchFamily="66" charset="0"/>
            </a:endParaRPr>
          </a:p>
        </p:txBody>
      </p:sp>
      <p:sp>
        <p:nvSpPr>
          <p:cNvPr id="4" name="Rectangle 3"/>
          <p:cNvSpPr/>
          <p:nvPr/>
        </p:nvSpPr>
        <p:spPr>
          <a:xfrm>
            <a:off x="573741" y="6110837"/>
            <a:ext cx="11159778" cy="778355"/>
          </a:xfrm>
          <a:prstGeom prst="rect">
            <a:avLst/>
          </a:prstGeom>
        </p:spPr>
        <p:txBody>
          <a:bodyPr wrap="square">
            <a:spAutoFit/>
          </a:bodyPr>
          <a:lstStyle/>
          <a:p>
            <a:pPr>
              <a:lnSpc>
                <a:spcPct val="170000"/>
              </a:lnSpc>
            </a:pPr>
            <a:r>
              <a:rPr lang="en-US" sz="1400" b="1" dirty="0">
                <a:latin typeface="Comic Sans MS" panose="030F0702030302020204" pitchFamily="66" charset="0"/>
              </a:rPr>
              <a:t>Mostly adopted from Chapters 4, 5, and 6 of </a:t>
            </a:r>
            <a:r>
              <a:rPr lang="en-US" sz="1400" b="1" dirty="0">
                <a:solidFill>
                  <a:srgbClr val="FF0000"/>
                </a:solidFill>
                <a:latin typeface="Comic Sans MS" panose="030F0702030302020204" pitchFamily="66" charset="0"/>
              </a:rPr>
              <a:t>IoT Fundamentals: Networking Technologies, Protocols, and Use Cases for the Internet of Thing</a:t>
            </a:r>
            <a:r>
              <a:rPr lang="en-US" sz="1400" b="1" dirty="0">
                <a:latin typeface="Comic Sans MS" panose="030F0702030302020204" pitchFamily="66" charset="0"/>
              </a:rPr>
              <a:t>, Cisco press, 2017</a:t>
            </a:r>
          </a:p>
        </p:txBody>
      </p:sp>
    </p:spTree>
    <p:extLst>
      <p:ext uri="{BB962C8B-B14F-4D97-AF65-F5344CB8AC3E}">
        <p14:creationId xmlns:p14="http://schemas.microsoft.com/office/powerpoint/2010/main" val="36384924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265" y="128160"/>
            <a:ext cx="11563553" cy="763525"/>
          </a:xfrm>
        </p:spPr>
        <p:txBody>
          <a:bodyPr>
            <a:normAutofit fontScale="90000"/>
          </a:bodyPr>
          <a:lstStyle/>
          <a:p>
            <a:pPr algn="l"/>
            <a:r>
              <a:rPr lang="en-US" dirty="0">
                <a:latin typeface="Comic Sans MS" panose="030F0702030302020204" pitchFamily="66" charset="0"/>
              </a:rPr>
              <a:t>Communication Technologies Criteria: 5- Constrained Devices</a:t>
            </a:r>
          </a:p>
        </p:txBody>
      </p:sp>
      <p:sp>
        <p:nvSpPr>
          <p:cNvPr id="3" name="Content Placeholder 2"/>
          <p:cNvSpPr>
            <a:spLocks noGrp="1"/>
          </p:cNvSpPr>
          <p:nvPr>
            <p:ph idx="1"/>
          </p:nvPr>
        </p:nvSpPr>
        <p:spPr>
          <a:xfrm>
            <a:off x="357265" y="1050726"/>
            <a:ext cx="11834735" cy="5594022"/>
          </a:xfrm>
        </p:spPr>
        <p:txBody>
          <a:bodyPr>
            <a:noAutofit/>
          </a:bodyPr>
          <a:lstStyle/>
          <a:p>
            <a:pPr algn="just">
              <a:lnSpc>
                <a:spcPct val="170000"/>
              </a:lnSpc>
            </a:pPr>
            <a:r>
              <a:rPr lang="en-US" sz="1400" dirty="0">
                <a:solidFill>
                  <a:schemeClr val="bg1"/>
                </a:solidFill>
                <a:latin typeface="Comic Sans MS" panose="030F0702030302020204" pitchFamily="66" charset="0"/>
              </a:rPr>
              <a:t>Classes of Constrained Nodes, as Defined by RFC 7228</a:t>
            </a:r>
          </a:p>
          <a:p>
            <a:pPr lvl="1" algn="just">
              <a:lnSpc>
                <a:spcPct val="170000"/>
              </a:lnSpc>
            </a:pPr>
            <a:r>
              <a:rPr lang="en-US" sz="1400" dirty="0">
                <a:solidFill>
                  <a:schemeClr val="bg1"/>
                </a:solidFill>
                <a:latin typeface="Comic Sans MS" panose="030F0702030302020204" pitchFamily="66" charset="0"/>
              </a:rPr>
              <a:t>Constrained nodes have limited resources that impact their networking feature set and capabilities.</a:t>
            </a:r>
          </a:p>
          <a:p>
            <a:pPr lvl="1" algn="just">
              <a:lnSpc>
                <a:spcPct val="170000"/>
              </a:lnSpc>
            </a:pPr>
            <a:r>
              <a:rPr lang="en-US" sz="1400" dirty="0">
                <a:solidFill>
                  <a:schemeClr val="bg1"/>
                </a:solidFill>
                <a:latin typeface="Comic Sans MS" panose="030F0702030302020204" pitchFamily="66" charset="0"/>
              </a:rPr>
              <a:t>Classes of Constrained Nodes, as Defined by RFC 7228:</a:t>
            </a:r>
          </a:p>
          <a:p>
            <a:pPr lvl="2" algn="just">
              <a:lnSpc>
                <a:spcPct val="170000"/>
              </a:lnSpc>
            </a:pPr>
            <a:r>
              <a:rPr lang="en-US" sz="1400" b="1" dirty="0">
                <a:solidFill>
                  <a:schemeClr val="bg1"/>
                </a:solidFill>
                <a:latin typeface="Comic Sans MS" panose="030F0702030302020204" pitchFamily="66" charset="0"/>
              </a:rPr>
              <a:t>Class 0: </a:t>
            </a:r>
            <a:r>
              <a:rPr lang="en-US" sz="1400" dirty="0">
                <a:solidFill>
                  <a:schemeClr val="bg1"/>
                </a:solidFill>
                <a:latin typeface="Comic Sans MS" panose="030F0702030302020204" pitchFamily="66" charset="0"/>
              </a:rPr>
              <a:t> are typically battery-powered nodes such as push button nodes that sends 1 byte of information when changing its status</a:t>
            </a:r>
          </a:p>
          <a:p>
            <a:pPr lvl="3" algn="just">
              <a:lnSpc>
                <a:spcPct val="170000"/>
              </a:lnSpc>
            </a:pPr>
            <a:r>
              <a:rPr lang="en-US" dirty="0">
                <a:solidFill>
                  <a:schemeClr val="bg1"/>
                </a:solidFill>
                <a:latin typeface="Comic Sans MS" panose="030F0702030302020204" pitchFamily="66" charset="0"/>
              </a:rPr>
              <a:t>Memory &lt;&lt; 10 KB</a:t>
            </a:r>
          </a:p>
          <a:p>
            <a:pPr lvl="3" algn="just">
              <a:lnSpc>
                <a:spcPct val="170000"/>
              </a:lnSpc>
            </a:pPr>
            <a:r>
              <a:rPr lang="en-US" dirty="0">
                <a:solidFill>
                  <a:schemeClr val="bg1"/>
                </a:solidFill>
                <a:latin typeface="Comic Sans MS" panose="030F0702030302020204" pitchFamily="66" charset="0"/>
              </a:rPr>
              <a:t>Processing capability and storage &lt;&lt; 100 KB</a:t>
            </a:r>
          </a:p>
          <a:p>
            <a:pPr lvl="2" algn="just">
              <a:lnSpc>
                <a:spcPct val="170000"/>
              </a:lnSpc>
            </a:pPr>
            <a:r>
              <a:rPr lang="en-US" sz="1400" b="1" dirty="0">
                <a:solidFill>
                  <a:schemeClr val="bg1"/>
                </a:solidFill>
                <a:latin typeface="Comic Sans MS" panose="030F0702030302020204" pitchFamily="66" charset="0"/>
              </a:rPr>
              <a:t>Class 1:</a:t>
            </a:r>
            <a:r>
              <a:rPr lang="en-US" sz="1400" dirty="0">
                <a:solidFill>
                  <a:schemeClr val="bg1"/>
                </a:solidFill>
                <a:latin typeface="Comic Sans MS" panose="030F0702030302020204" pitchFamily="66" charset="0"/>
              </a:rPr>
              <a:t> are capable enough to use a protocol stack specifically designed for constrained nodes </a:t>
            </a:r>
          </a:p>
          <a:p>
            <a:pPr lvl="3" algn="just">
              <a:lnSpc>
                <a:spcPct val="170000"/>
              </a:lnSpc>
            </a:pPr>
            <a:r>
              <a:rPr lang="en-US" dirty="0">
                <a:solidFill>
                  <a:schemeClr val="bg1"/>
                </a:solidFill>
                <a:latin typeface="Comic Sans MS" panose="030F0702030302020204" pitchFamily="66" charset="0"/>
              </a:rPr>
              <a:t>Memory </a:t>
            </a:r>
            <a:r>
              <a:rPr lang="en-US" baseline="-25000" dirty="0">
                <a:solidFill>
                  <a:schemeClr val="bg1"/>
                </a:solidFill>
                <a:latin typeface="Comic Sans MS" panose="030F0702030302020204" pitchFamily="66" charset="0"/>
              </a:rPr>
              <a:t>~</a:t>
            </a:r>
            <a:r>
              <a:rPr lang="en-US" dirty="0">
                <a:solidFill>
                  <a:schemeClr val="bg1"/>
                </a:solidFill>
                <a:latin typeface="Comic Sans MS" panose="030F0702030302020204" pitchFamily="66" charset="0"/>
              </a:rPr>
              <a:t> 10 KB</a:t>
            </a:r>
          </a:p>
          <a:p>
            <a:pPr lvl="3" algn="just">
              <a:lnSpc>
                <a:spcPct val="170000"/>
              </a:lnSpc>
            </a:pPr>
            <a:r>
              <a:rPr lang="en-US" dirty="0">
                <a:solidFill>
                  <a:schemeClr val="bg1"/>
                </a:solidFill>
                <a:latin typeface="Comic Sans MS" panose="030F0702030302020204" pitchFamily="66" charset="0"/>
              </a:rPr>
              <a:t>Processing capability and storage </a:t>
            </a:r>
            <a:r>
              <a:rPr lang="en-US" baseline="-25000" dirty="0">
                <a:solidFill>
                  <a:schemeClr val="bg1"/>
                </a:solidFill>
                <a:latin typeface="Comic Sans MS" panose="030F0702030302020204" pitchFamily="66" charset="0"/>
              </a:rPr>
              <a:t>~</a:t>
            </a:r>
            <a:r>
              <a:rPr lang="en-US" dirty="0">
                <a:solidFill>
                  <a:schemeClr val="bg1"/>
                </a:solidFill>
                <a:latin typeface="Comic Sans MS" panose="030F0702030302020204" pitchFamily="66" charset="0"/>
              </a:rPr>
              <a:t> 100 KB</a:t>
            </a:r>
          </a:p>
          <a:p>
            <a:pPr lvl="2" algn="just">
              <a:lnSpc>
                <a:spcPct val="170000"/>
              </a:lnSpc>
            </a:pPr>
            <a:r>
              <a:rPr lang="en-US" sz="1400" b="1" dirty="0">
                <a:solidFill>
                  <a:schemeClr val="bg1"/>
                </a:solidFill>
                <a:latin typeface="Comic Sans MS" panose="030F0702030302020204" pitchFamily="66" charset="0"/>
              </a:rPr>
              <a:t>Class 2:</a:t>
            </a:r>
          </a:p>
          <a:p>
            <a:pPr lvl="3" algn="just">
              <a:lnSpc>
                <a:spcPct val="170000"/>
              </a:lnSpc>
            </a:pPr>
            <a:r>
              <a:rPr lang="en-US" dirty="0">
                <a:solidFill>
                  <a:schemeClr val="bg1"/>
                </a:solidFill>
                <a:latin typeface="Comic Sans MS" panose="030F0702030302020204" pitchFamily="66" charset="0"/>
              </a:rPr>
              <a:t>Memory &gt; 50 KB</a:t>
            </a:r>
          </a:p>
          <a:p>
            <a:pPr lvl="3" algn="just">
              <a:lnSpc>
                <a:spcPct val="170000"/>
              </a:lnSpc>
            </a:pPr>
            <a:r>
              <a:rPr lang="en-US" dirty="0">
                <a:solidFill>
                  <a:schemeClr val="bg1"/>
                </a:solidFill>
                <a:latin typeface="Comic Sans MS" panose="030F0702030302020204" pitchFamily="66" charset="0"/>
              </a:rPr>
              <a:t>Processing capability and storage &gt; 250 KB</a:t>
            </a:r>
          </a:p>
        </p:txBody>
      </p:sp>
    </p:spTree>
    <p:extLst>
      <p:ext uri="{BB962C8B-B14F-4D97-AF65-F5344CB8AC3E}">
        <p14:creationId xmlns:p14="http://schemas.microsoft.com/office/powerpoint/2010/main" val="10507235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514" y="374901"/>
            <a:ext cx="11487631" cy="763525"/>
          </a:xfrm>
        </p:spPr>
        <p:txBody>
          <a:bodyPr>
            <a:normAutofit fontScale="90000"/>
          </a:bodyPr>
          <a:lstStyle/>
          <a:p>
            <a:pPr algn="l"/>
            <a:r>
              <a:rPr lang="en-US" dirty="0">
                <a:latin typeface="Comic Sans MS" panose="030F0702030302020204" pitchFamily="66" charset="0"/>
              </a:rPr>
              <a:t>Communication Technologies Criteria: 6- Constrained-Node Networks</a:t>
            </a:r>
          </a:p>
        </p:txBody>
      </p:sp>
      <p:sp>
        <p:nvSpPr>
          <p:cNvPr id="3" name="Content Placeholder 2"/>
          <p:cNvSpPr>
            <a:spLocks noGrp="1"/>
          </p:cNvSpPr>
          <p:nvPr>
            <p:ph idx="1"/>
          </p:nvPr>
        </p:nvSpPr>
        <p:spPr>
          <a:xfrm>
            <a:off x="522514" y="1309914"/>
            <a:ext cx="11043331" cy="3615267"/>
          </a:xfrm>
        </p:spPr>
        <p:txBody>
          <a:bodyPr>
            <a:normAutofit/>
          </a:bodyPr>
          <a:lstStyle/>
          <a:p>
            <a:r>
              <a:rPr lang="en-US" dirty="0">
                <a:solidFill>
                  <a:schemeClr val="bg1"/>
                </a:solidFill>
              </a:rPr>
              <a:t>Several of the IoT access technologies, such as Wi-Fi and cellular, are applicable to laptops, smart phones, and some IoT devices, </a:t>
            </a:r>
          </a:p>
          <a:p>
            <a:endParaRPr lang="en-US" dirty="0">
              <a:solidFill>
                <a:schemeClr val="bg1"/>
              </a:solidFill>
            </a:endParaRPr>
          </a:p>
          <a:p>
            <a:r>
              <a:rPr lang="en-US" dirty="0">
                <a:solidFill>
                  <a:schemeClr val="bg1"/>
                </a:solidFill>
              </a:rPr>
              <a:t>Some IoT access technologies are more suited to specifically connect constrained nodes.</a:t>
            </a:r>
          </a:p>
          <a:p>
            <a:pPr lvl="1"/>
            <a:r>
              <a:rPr lang="en-US" dirty="0">
                <a:solidFill>
                  <a:schemeClr val="bg1"/>
                </a:solidFill>
              </a:rPr>
              <a:t>Typical examples are IEEE 802.15.4 and 802.15.4g RF, IEEE 1901.2a PLC,</a:t>
            </a:r>
          </a:p>
          <a:p>
            <a:pPr lvl="1"/>
            <a:r>
              <a:rPr lang="en-US" dirty="0">
                <a:solidFill>
                  <a:schemeClr val="bg1"/>
                </a:solidFill>
              </a:rPr>
              <a:t>LPWA, and IEEE 802.11ah access technologies. </a:t>
            </a:r>
          </a:p>
          <a:p>
            <a:pPr lvl="2"/>
            <a:r>
              <a:rPr lang="en-US" dirty="0">
                <a:solidFill>
                  <a:schemeClr val="bg1"/>
                </a:solidFill>
              </a:rPr>
              <a:t>These technologies are discussed in more detail later in this chapter.</a:t>
            </a:r>
            <a:endParaRPr lang="en-US" sz="10000"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val="16624514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Communication Technologies Criteria: 6- Constrained-Node Networks</a:t>
            </a:r>
          </a:p>
        </p:txBody>
      </p:sp>
      <p:sp>
        <p:nvSpPr>
          <p:cNvPr id="3" name="Content Placeholder 2"/>
          <p:cNvSpPr>
            <a:spLocks noGrp="1"/>
          </p:cNvSpPr>
          <p:nvPr>
            <p:ph idx="1"/>
          </p:nvPr>
        </p:nvSpPr>
        <p:spPr>
          <a:xfrm>
            <a:off x="684212" y="1138426"/>
            <a:ext cx="10909168" cy="3615267"/>
          </a:xfrm>
        </p:spPr>
        <p:txBody>
          <a:bodyPr>
            <a:normAutofit fontScale="32500" lnSpcReduction="20000"/>
          </a:bodyPr>
          <a:lstStyle/>
          <a:p>
            <a:pPr algn="just">
              <a:lnSpc>
                <a:spcPct val="170000"/>
              </a:lnSpc>
            </a:pPr>
            <a:r>
              <a:rPr lang="en-US" sz="5100" dirty="0">
                <a:solidFill>
                  <a:schemeClr val="bg1"/>
                </a:solidFill>
                <a:latin typeface="Comic Sans MS" panose="030F0702030302020204" pitchFamily="66" charset="0"/>
              </a:rPr>
              <a:t>Constrained-Node Networks are often referred to as low-power and </a:t>
            </a:r>
            <a:r>
              <a:rPr lang="en-US" sz="5100" dirty="0" err="1">
                <a:solidFill>
                  <a:schemeClr val="bg1"/>
                </a:solidFill>
                <a:latin typeface="Comic Sans MS" panose="030F0702030302020204" pitchFamily="66" charset="0"/>
              </a:rPr>
              <a:t>lossy</a:t>
            </a:r>
            <a:r>
              <a:rPr lang="en-US" sz="5100" dirty="0">
                <a:solidFill>
                  <a:schemeClr val="bg1"/>
                </a:solidFill>
                <a:latin typeface="Comic Sans MS" panose="030F0702030302020204" pitchFamily="66" charset="0"/>
              </a:rPr>
              <a:t> networks (LLNs).</a:t>
            </a:r>
          </a:p>
          <a:p>
            <a:pPr algn="just">
              <a:lnSpc>
                <a:spcPct val="170000"/>
              </a:lnSpc>
            </a:pPr>
            <a:endParaRPr lang="en-US" sz="5100" dirty="0">
              <a:solidFill>
                <a:schemeClr val="bg1"/>
              </a:solidFill>
              <a:latin typeface="Comic Sans MS" panose="030F0702030302020204" pitchFamily="66" charset="0"/>
            </a:endParaRPr>
          </a:p>
          <a:p>
            <a:pPr algn="just">
              <a:lnSpc>
                <a:spcPct val="170000"/>
              </a:lnSpc>
            </a:pPr>
            <a:r>
              <a:rPr lang="en-US" sz="5100" dirty="0">
                <a:solidFill>
                  <a:schemeClr val="bg1"/>
                </a:solidFill>
                <a:latin typeface="Comic Sans MS" panose="030F0702030302020204" pitchFamily="66" charset="0"/>
              </a:rPr>
              <a:t>Low-power refers to the fact that nodes must cope with the requirements from powered and battery-powered constrained nodes. </a:t>
            </a:r>
          </a:p>
          <a:p>
            <a:pPr algn="just">
              <a:lnSpc>
                <a:spcPct val="170000"/>
              </a:lnSpc>
            </a:pPr>
            <a:endParaRPr lang="en-US" sz="5100" dirty="0">
              <a:solidFill>
                <a:schemeClr val="bg1"/>
              </a:solidFill>
              <a:latin typeface="Comic Sans MS" panose="030F0702030302020204" pitchFamily="66" charset="0"/>
            </a:endParaRPr>
          </a:p>
          <a:p>
            <a:pPr algn="just">
              <a:lnSpc>
                <a:spcPct val="170000"/>
              </a:lnSpc>
            </a:pPr>
            <a:r>
              <a:rPr lang="en-US" sz="5100" dirty="0" err="1">
                <a:solidFill>
                  <a:schemeClr val="bg1"/>
                </a:solidFill>
                <a:latin typeface="Comic Sans MS" panose="030F0702030302020204" pitchFamily="66" charset="0"/>
              </a:rPr>
              <a:t>Lossy</a:t>
            </a:r>
            <a:r>
              <a:rPr lang="en-US" sz="5100" dirty="0">
                <a:solidFill>
                  <a:schemeClr val="bg1"/>
                </a:solidFill>
                <a:latin typeface="Comic Sans MS" panose="030F0702030302020204" pitchFamily="66" charset="0"/>
              </a:rPr>
              <a:t> networks indicates that network performance may suffer from interference and variability due to harsh radio environments.</a:t>
            </a: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16888468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Communication Technologies Criteria: 6- Constrained-Node Networks</a:t>
            </a:r>
          </a:p>
        </p:txBody>
      </p:sp>
      <p:sp>
        <p:nvSpPr>
          <p:cNvPr id="3" name="Content Placeholder 2"/>
          <p:cNvSpPr>
            <a:spLocks noGrp="1"/>
          </p:cNvSpPr>
          <p:nvPr>
            <p:ph idx="1"/>
          </p:nvPr>
        </p:nvSpPr>
        <p:spPr>
          <a:xfrm>
            <a:off x="700423" y="1266371"/>
            <a:ext cx="11056147" cy="3615267"/>
          </a:xfrm>
        </p:spPr>
        <p:txBody>
          <a:bodyPr>
            <a:normAutofit/>
          </a:bodyPr>
          <a:lstStyle/>
          <a:p>
            <a:r>
              <a:rPr lang="en-US" dirty="0">
                <a:solidFill>
                  <a:schemeClr val="bg1"/>
                </a:solidFill>
              </a:rPr>
              <a:t>Layer 1 and Layer 2protocols that can be used for constrained-node networks must be evaluated in the context of the following characteristics for use-case applicability:</a:t>
            </a:r>
          </a:p>
          <a:p>
            <a:pPr lvl="1"/>
            <a:r>
              <a:rPr lang="en-US" b="1" dirty="0">
                <a:solidFill>
                  <a:schemeClr val="bg1"/>
                </a:solidFill>
              </a:rPr>
              <a:t>Data rate and throughput </a:t>
            </a:r>
            <a:r>
              <a:rPr lang="en-US" b="1" dirty="0">
                <a:solidFill>
                  <a:schemeClr val="bg1"/>
                </a:solidFill>
                <a:sym typeface="Wingdings" pitchFamily="2" charset="2"/>
              </a:rPr>
              <a:t> Low data rate needed</a:t>
            </a:r>
            <a:endParaRPr lang="en-US" b="1" dirty="0">
              <a:solidFill>
                <a:schemeClr val="bg1"/>
              </a:solidFill>
            </a:endParaRPr>
          </a:p>
          <a:p>
            <a:pPr lvl="1"/>
            <a:r>
              <a:rPr lang="en-US" b="1" dirty="0">
                <a:solidFill>
                  <a:schemeClr val="bg1"/>
                </a:solidFill>
              </a:rPr>
              <a:t>Latency </a:t>
            </a:r>
            <a:r>
              <a:rPr lang="en-US" b="1" dirty="0">
                <a:solidFill>
                  <a:schemeClr val="bg1"/>
                </a:solidFill>
                <a:sym typeface="Wingdings" pitchFamily="2" charset="2"/>
              </a:rPr>
              <a:t> Quality of service is not as important as regular internet applications though it depends on the application</a:t>
            </a:r>
            <a:endParaRPr lang="en-US" b="1" dirty="0">
              <a:solidFill>
                <a:schemeClr val="bg1"/>
              </a:solidFill>
            </a:endParaRPr>
          </a:p>
          <a:p>
            <a:pPr lvl="1"/>
            <a:r>
              <a:rPr lang="en-US" b="1" dirty="0">
                <a:solidFill>
                  <a:schemeClr val="bg1"/>
                </a:solidFill>
              </a:rPr>
              <a:t>Overhead and payload </a:t>
            </a:r>
            <a:r>
              <a:rPr lang="en-US" b="1" dirty="0">
                <a:solidFill>
                  <a:schemeClr val="bg1"/>
                </a:solidFill>
                <a:sym typeface="Wingdings" pitchFamily="2" charset="2"/>
              </a:rPr>
              <a:t> IoT systems messages are small packets, consequently they must have small headers to decrease overhead </a:t>
            </a:r>
            <a:endParaRPr lang="en-US" sz="9200" b="1" dirty="0">
              <a:solidFill>
                <a:schemeClr val="bg1"/>
              </a:solidFill>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25031852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829355" y="191104"/>
            <a:ext cx="11115902" cy="1507067"/>
          </a:xfrm>
        </p:spPr>
        <p:txBody>
          <a:bodyPr>
            <a:normAutofit/>
          </a:bodyPr>
          <a:lstStyle/>
          <a:p>
            <a:r>
              <a:rPr lang="en-US" dirty="0">
                <a:latin typeface="Comic Sans MS" panose="030F0702030302020204" pitchFamily="66" charset="0"/>
              </a:rPr>
              <a:t>IoT Protocol Stack- Physical and Link Layers Protocols</a:t>
            </a:r>
            <a:endParaRPr lang="en-US" altLang="en-US" dirty="0"/>
          </a:p>
        </p:txBody>
      </p:sp>
      <p:pic>
        <p:nvPicPr>
          <p:cNvPr id="5122" name="Picture 2" descr="https://res.cloudinary.com/di2vaxvhl/image/upload/v1545848856/Diagram-LPWAN-Connectiviti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355" y="1698171"/>
            <a:ext cx="9839885" cy="4410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0634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800326" y="0"/>
            <a:ext cx="10999788" cy="1507067"/>
          </a:xfrm>
        </p:spPr>
        <p:txBody>
          <a:bodyPr/>
          <a:lstStyle/>
          <a:p>
            <a:pPr algn="l"/>
            <a:r>
              <a:rPr lang="en-US" altLang="en-US" dirty="0"/>
              <a:t>Low Power Wide Area Network (LPWAN)</a:t>
            </a:r>
          </a:p>
        </p:txBody>
      </p:sp>
      <p:sp>
        <p:nvSpPr>
          <p:cNvPr id="41987" name="Content Placeholder 2"/>
          <p:cNvSpPr>
            <a:spLocks noGrp="1"/>
          </p:cNvSpPr>
          <p:nvPr>
            <p:ph idx="1"/>
          </p:nvPr>
        </p:nvSpPr>
        <p:spPr>
          <a:xfrm>
            <a:off x="800326" y="1774372"/>
            <a:ext cx="8534400" cy="3615267"/>
          </a:xfrm>
        </p:spPr>
        <p:txBody>
          <a:bodyPr>
            <a:noAutofit/>
          </a:bodyPr>
          <a:lstStyle/>
          <a:p>
            <a:r>
              <a:rPr lang="en-US" altLang="en-US" dirty="0">
                <a:solidFill>
                  <a:schemeClr val="bg1"/>
                </a:solidFill>
              </a:rPr>
              <a:t>Long-Range </a:t>
            </a:r>
          </a:p>
          <a:p>
            <a:pPr lvl="1"/>
            <a:r>
              <a:rPr lang="en-US" altLang="en-US" dirty="0">
                <a:solidFill>
                  <a:schemeClr val="bg1"/>
                </a:solidFill>
              </a:rPr>
              <a:t>Long Range Communications (WAN)</a:t>
            </a:r>
            <a:endParaRPr lang="fa-IR" altLang="en-US" dirty="0">
              <a:solidFill>
                <a:schemeClr val="bg1"/>
              </a:solidFill>
            </a:endParaRPr>
          </a:p>
          <a:p>
            <a:pPr lvl="1"/>
            <a:r>
              <a:rPr lang="en-US" altLang="en-US" dirty="0">
                <a:solidFill>
                  <a:schemeClr val="bg1"/>
                </a:solidFill>
              </a:rPr>
              <a:t>Low Number of Required BSs</a:t>
            </a:r>
          </a:p>
          <a:p>
            <a:pPr lvl="1"/>
            <a:endParaRPr lang="en-US" altLang="en-US" dirty="0">
              <a:solidFill>
                <a:schemeClr val="bg1"/>
              </a:solidFill>
            </a:endParaRPr>
          </a:p>
          <a:p>
            <a:r>
              <a:rPr lang="en-US" altLang="en-US" dirty="0">
                <a:solidFill>
                  <a:schemeClr val="bg1"/>
                </a:solidFill>
              </a:rPr>
              <a:t>Low data rate </a:t>
            </a:r>
          </a:p>
          <a:p>
            <a:pPr lvl="1"/>
            <a:r>
              <a:rPr lang="en-US" altLang="en-US" dirty="0">
                <a:solidFill>
                  <a:schemeClr val="bg1"/>
                </a:solidFill>
              </a:rPr>
              <a:t>Less than 10 </a:t>
            </a:r>
            <a:r>
              <a:rPr lang="en-US" altLang="en-US" dirty="0" err="1">
                <a:solidFill>
                  <a:schemeClr val="bg1"/>
                </a:solidFill>
              </a:rPr>
              <a:t>Kb</a:t>
            </a:r>
            <a:r>
              <a:rPr lang="en-US" altLang="en-US" dirty="0">
                <a:solidFill>
                  <a:schemeClr val="bg1"/>
                </a:solidFill>
              </a:rPr>
              <a:t>/s</a:t>
            </a:r>
          </a:p>
          <a:p>
            <a:r>
              <a:rPr lang="en-US" altLang="en-US" dirty="0">
                <a:solidFill>
                  <a:schemeClr val="bg1"/>
                </a:solidFill>
              </a:rPr>
              <a:t>Low-Power</a:t>
            </a:r>
          </a:p>
          <a:p>
            <a:pPr lvl="1"/>
            <a:r>
              <a:rPr lang="en-US" altLang="en-US" dirty="0">
                <a:solidFill>
                  <a:schemeClr val="bg1"/>
                </a:solidFill>
              </a:rPr>
              <a:t>Batteries last up to 10 years</a:t>
            </a:r>
          </a:p>
          <a:p>
            <a:endParaRPr lang="fa-IR" altLang="en-US" dirty="0">
              <a:solidFill>
                <a:schemeClr val="bg1"/>
              </a:solidFill>
            </a:endParaRPr>
          </a:p>
          <a:p>
            <a:r>
              <a:rPr lang="en-US" altLang="en-US" dirty="0">
                <a:solidFill>
                  <a:schemeClr val="bg1"/>
                </a:solidFill>
              </a:rPr>
              <a:t>Low-Subscription Cost</a:t>
            </a:r>
          </a:p>
        </p:txBody>
      </p:sp>
    </p:spTree>
    <p:extLst>
      <p:ext uri="{BB962C8B-B14F-4D97-AF65-F5344CB8AC3E}">
        <p14:creationId xmlns:p14="http://schemas.microsoft.com/office/powerpoint/2010/main" val="24989205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553584" y="247951"/>
            <a:ext cx="8534400" cy="926497"/>
          </a:xfrm>
        </p:spPr>
        <p:txBody>
          <a:bodyPr/>
          <a:lstStyle/>
          <a:p>
            <a:pPr algn="l"/>
            <a:r>
              <a:rPr lang="en-US" altLang="en-US" dirty="0"/>
              <a:t>LPWAN- Design Goals</a:t>
            </a:r>
          </a:p>
        </p:txBody>
      </p:sp>
      <p:sp>
        <p:nvSpPr>
          <p:cNvPr id="43011" name="Content Placeholder 2"/>
          <p:cNvSpPr>
            <a:spLocks noGrp="1"/>
          </p:cNvSpPr>
          <p:nvPr>
            <p:ph idx="1"/>
          </p:nvPr>
        </p:nvSpPr>
        <p:spPr>
          <a:xfrm>
            <a:off x="553583" y="1174448"/>
            <a:ext cx="11290073" cy="4530725"/>
          </a:xfrm>
        </p:spPr>
        <p:txBody>
          <a:bodyPr>
            <a:normAutofit lnSpcReduction="10000"/>
          </a:bodyPr>
          <a:lstStyle/>
          <a:p>
            <a:r>
              <a:rPr lang="en-US" altLang="en-US" sz="2400" dirty="0">
                <a:solidFill>
                  <a:schemeClr val="bg1"/>
                </a:solidFill>
              </a:rPr>
              <a:t>The success of LPWA technologies lies in their ability to offer low-power connectivity to massive number of devices distributed over large geographical areas at an unprecedented low-cost</a:t>
            </a:r>
          </a:p>
          <a:p>
            <a:r>
              <a:rPr lang="en-US" altLang="en-US" sz="2400" dirty="0">
                <a:solidFill>
                  <a:schemeClr val="bg1"/>
                </a:solidFill>
              </a:rPr>
              <a:t>The key objective of LPWA technologies to achieve </a:t>
            </a:r>
          </a:p>
          <a:p>
            <a:pPr lvl="1"/>
            <a:r>
              <a:rPr lang="en-US" altLang="en-US" sz="2000" dirty="0">
                <a:solidFill>
                  <a:schemeClr val="bg1"/>
                </a:solidFill>
              </a:rPr>
              <a:t>a long range</a:t>
            </a:r>
          </a:p>
          <a:p>
            <a:pPr lvl="1"/>
            <a:r>
              <a:rPr lang="en-US" altLang="en-US" sz="2000" dirty="0">
                <a:solidFill>
                  <a:schemeClr val="bg1"/>
                </a:solidFill>
              </a:rPr>
              <a:t>with low power consumption and</a:t>
            </a:r>
          </a:p>
          <a:p>
            <a:pPr lvl="1"/>
            <a:r>
              <a:rPr lang="en-US" altLang="en-US" sz="2000" dirty="0">
                <a:solidFill>
                  <a:schemeClr val="bg1"/>
                </a:solidFill>
              </a:rPr>
              <a:t> low cost </a:t>
            </a:r>
          </a:p>
          <a:p>
            <a:pPr lvl="1"/>
            <a:r>
              <a:rPr lang="en-US" altLang="en-US" sz="2000" dirty="0">
                <a:solidFill>
                  <a:schemeClr val="bg1"/>
                </a:solidFill>
              </a:rPr>
              <a:t>Scalability (massive number of devices )</a:t>
            </a:r>
          </a:p>
          <a:p>
            <a:pPr lvl="1"/>
            <a:r>
              <a:rPr lang="en-US" altLang="en-US" sz="2000" dirty="0">
                <a:solidFill>
                  <a:schemeClr val="bg1"/>
                </a:solidFill>
              </a:rPr>
              <a:t>Low-rate</a:t>
            </a:r>
          </a:p>
          <a:p>
            <a:r>
              <a:rPr lang="en-US" altLang="en-US" sz="2400" dirty="0">
                <a:solidFill>
                  <a:schemeClr val="bg1"/>
                </a:solidFill>
              </a:rPr>
              <a:t>This is unlike that of the other technologies for which achieving higher data rate, lower latency and higher reliability may be more important.</a:t>
            </a:r>
          </a:p>
        </p:txBody>
      </p:sp>
    </p:spTree>
    <p:extLst>
      <p:ext uri="{BB962C8B-B14F-4D97-AF65-F5344CB8AC3E}">
        <p14:creationId xmlns:p14="http://schemas.microsoft.com/office/powerpoint/2010/main" val="39401999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Content Placeholder 2"/>
          <p:cNvSpPr>
            <a:spLocks noGrp="1"/>
          </p:cNvSpPr>
          <p:nvPr>
            <p:ph idx="1"/>
          </p:nvPr>
        </p:nvSpPr>
        <p:spPr>
          <a:xfrm>
            <a:off x="587141" y="1600201"/>
            <a:ext cx="9320461" cy="4530725"/>
          </a:xfrm>
        </p:spPr>
        <p:txBody>
          <a:bodyPr>
            <a:normAutofit/>
          </a:bodyPr>
          <a:lstStyle/>
          <a:p>
            <a:r>
              <a:rPr lang="en-US" altLang="en-US" sz="2400" dirty="0">
                <a:solidFill>
                  <a:schemeClr val="bg1"/>
                </a:solidFill>
              </a:rPr>
              <a:t>Techniques for achieving Long-ranges</a:t>
            </a:r>
          </a:p>
          <a:p>
            <a:pPr lvl="1"/>
            <a:endParaRPr lang="fa-IR" altLang="en-US" dirty="0">
              <a:solidFill>
                <a:schemeClr val="bg1"/>
              </a:solidFill>
            </a:endParaRPr>
          </a:p>
          <a:p>
            <a:pPr lvl="1"/>
            <a:r>
              <a:rPr lang="en-US" altLang="en-US" dirty="0">
                <a:solidFill>
                  <a:schemeClr val="bg1"/>
                </a:solidFill>
              </a:rPr>
              <a:t>Use of Sub-1GHz band</a:t>
            </a:r>
          </a:p>
          <a:p>
            <a:pPr lvl="2"/>
            <a:r>
              <a:rPr lang="en-US" altLang="en-US" dirty="0">
                <a:solidFill>
                  <a:schemeClr val="bg1"/>
                </a:solidFill>
              </a:rPr>
              <a:t>Firstly, compared to the 2.4 GHz band, the lower frequency signals experience less attenuation and multipath fading caused by obstacles and dense surfaces like concrete walls. </a:t>
            </a:r>
          </a:p>
          <a:p>
            <a:pPr lvl="2"/>
            <a:r>
              <a:rPr lang="en-US" altLang="en-US" dirty="0">
                <a:solidFill>
                  <a:schemeClr val="bg1"/>
                </a:solidFill>
              </a:rPr>
              <a:t>Secondly, sub-GHz is less congested than 2.4 GHz, a band used by </a:t>
            </a:r>
            <a:r>
              <a:rPr lang="en-US" altLang="en-US" dirty="0" err="1">
                <a:solidFill>
                  <a:schemeClr val="bg1"/>
                </a:solidFill>
              </a:rPr>
              <a:t>mostpopular</a:t>
            </a:r>
            <a:r>
              <a:rPr lang="en-US" altLang="en-US" dirty="0">
                <a:solidFill>
                  <a:schemeClr val="bg1"/>
                </a:solidFill>
              </a:rPr>
              <a:t> wireless technologies e.g., Wi-Fi, cordless phones, Bluetooth, ZigBee</a:t>
            </a:r>
          </a:p>
          <a:p>
            <a:pPr lvl="1"/>
            <a:endParaRPr lang="fa-IR" altLang="en-US" dirty="0">
              <a:solidFill>
                <a:schemeClr val="bg1"/>
              </a:solidFill>
            </a:endParaRPr>
          </a:p>
          <a:p>
            <a:pPr lvl="1"/>
            <a:r>
              <a:rPr lang="en-US" altLang="en-US" dirty="0">
                <a:solidFill>
                  <a:schemeClr val="bg1"/>
                </a:solidFill>
              </a:rPr>
              <a:t>Modulation Techniques:</a:t>
            </a:r>
          </a:p>
          <a:p>
            <a:pPr lvl="2"/>
            <a:r>
              <a:rPr lang="en-US" altLang="en-US" dirty="0">
                <a:solidFill>
                  <a:schemeClr val="bg1"/>
                </a:solidFill>
              </a:rPr>
              <a:t>Narrowband</a:t>
            </a:r>
          </a:p>
          <a:p>
            <a:pPr lvl="2"/>
            <a:r>
              <a:rPr lang="en-US" altLang="en-US" dirty="0">
                <a:solidFill>
                  <a:schemeClr val="bg1"/>
                </a:solidFill>
              </a:rPr>
              <a:t>Spread Spectrum</a:t>
            </a:r>
          </a:p>
          <a:p>
            <a:pPr lvl="2"/>
            <a:endParaRPr lang="en-US" altLang="en-US" sz="1600" dirty="0">
              <a:solidFill>
                <a:schemeClr val="bg1"/>
              </a:solidFill>
            </a:endParaRPr>
          </a:p>
          <a:p>
            <a:pPr lvl="1"/>
            <a:endParaRPr lang="en-US" altLang="en-US" sz="2000" dirty="0">
              <a:solidFill>
                <a:schemeClr val="bg1"/>
              </a:solidFill>
            </a:endParaRPr>
          </a:p>
        </p:txBody>
      </p:sp>
      <p:sp>
        <p:nvSpPr>
          <p:cNvPr id="5" name="Title 1"/>
          <p:cNvSpPr txBox="1">
            <a:spLocks/>
          </p:cNvSpPr>
          <p:nvPr/>
        </p:nvSpPr>
        <p:spPr>
          <a:xfrm>
            <a:off x="587141" y="294371"/>
            <a:ext cx="11485077" cy="1139825"/>
          </a:xfrm>
          <a:prstGeom prst="rect">
            <a:avLst/>
          </a:prstGeom>
        </p:spPr>
        <p:txBody>
          <a:bodyPr vert="horz" lIns="91440" tIns="45720" rIns="91440" bIns="45720" rtlCol="0" anchor="ctr">
            <a:normAutofit/>
          </a:bodyPr>
          <a:lstStyle>
            <a:lvl1pPr algn="r" defTabSz="914400" rtl="0" eaLnBrk="1" latinLnBrk="0" hangingPunct="1">
              <a:spcBef>
                <a:spcPct val="0"/>
              </a:spcBef>
              <a:buNone/>
              <a:defRPr sz="3600" kern="1200">
                <a:solidFill>
                  <a:srgbClr val="0070C0"/>
                </a:solidFill>
                <a:effectLst>
                  <a:outerShdw blurRad="50800" dist="38100" dir="2700000" algn="tl" rotWithShape="0">
                    <a:prstClr val="black">
                      <a:alpha val="60000"/>
                    </a:prstClr>
                  </a:outerShdw>
                </a:effectLst>
                <a:latin typeface="+mj-lt"/>
                <a:ea typeface="+mj-ea"/>
                <a:cs typeface="+mj-cs"/>
              </a:defRPr>
            </a:lvl1pPr>
          </a:lstStyle>
          <a:p>
            <a:pPr algn="l"/>
            <a:r>
              <a:rPr lang="en-US" altLang="en-US" dirty="0">
                <a:solidFill>
                  <a:schemeClr val="tx1"/>
                </a:solidFill>
              </a:rPr>
              <a:t>Techniques for Achieving Design Goals in LPWAN</a:t>
            </a:r>
          </a:p>
        </p:txBody>
      </p:sp>
    </p:spTree>
    <p:extLst>
      <p:ext uri="{BB962C8B-B14F-4D97-AF65-F5344CB8AC3E}">
        <p14:creationId xmlns:p14="http://schemas.microsoft.com/office/powerpoint/2010/main" val="35153465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08522" y="277814"/>
            <a:ext cx="11281877" cy="1139825"/>
          </a:xfrm>
        </p:spPr>
        <p:txBody>
          <a:bodyPr>
            <a:normAutofit fontScale="90000"/>
          </a:bodyPr>
          <a:lstStyle/>
          <a:p>
            <a:pPr algn="l"/>
            <a:r>
              <a:rPr lang="en-US" altLang="en-US" dirty="0"/>
              <a:t>Techniques for Achieving Design Goals in LPWAN</a:t>
            </a:r>
          </a:p>
        </p:txBody>
      </p:sp>
      <p:sp>
        <p:nvSpPr>
          <p:cNvPr id="47107" name="Content Placeholder 2"/>
          <p:cNvSpPr>
            <a:spLocks noGrp="1"/>
          </p:cNvSpPr>
          <p:nvPr>
            <p:ph idx="1"/>
          </p:nvPr>
        </p:nvSpPr>
        <p:spPr>
          <a:xfrm>
            <a:off x="773229" y="647835"/>
            <a:ext cx="8686800" cy="4530725"/>
          </a:xfrm>
        </p:spPr>
        <p:txBody>
          <a:bodyPr/>
          <a:lstStyle/>
          <a:p>
            <a:r>
              <a:rPr lang="en-US" altLang="en-US" sz="2400" dirty="0">
                <a:solidFill>
                  <a:schemeClr val="bg1"/>
                </a:solidFill>
              </a:rPr>
              <a:t>Low Power</a:t>
            </a:r>
          </a:p>
          <a:p>
            <a:pPr lvl="1"/>
            <a:r>
              <a:rPr lang="en-US" altLang="en-US" dirty="0">
                <a:solidFill>
                  <a:schemeClr val="bg1"/>
                </a:solidFill>
              </a:rPr>
              <a:t>Topology </a:t>
            </a:r>
            <a:r>
              <a:rPr lang="en-US" altLang="en-US" dirty="0">
                <a:solidFill>
                  <a:schemeClr val="bg1"/>
                </a:solidFill>
                <a:sym typeface="Wingdings" pitchFamily="2" charset="2"/>
              </a:rPr>
              <a:t> Scalable</a:t>
            </a:r>
            <a:endParaRPr lang="en-US" altLang="en-US" dirty="0">
              <a:solidFill>
                <a:schemeClr val="bg1"/>
              </a:solidFill>
            </a:endParaRPr>
          </a:p>
          <a:p>
            <a:pPr lvl="1"/>
            <a:r>
              <a:rPr lang="en-US" altLang="en-US" dirty="0">
                <a:solidFill>
                  <a:schemeClr val="bg1"/>
                </a:solidFill>
              </a:rPr>
              <a:t>Duty Cycling</a:t>
            </a:r>
          </a:p>
          <a:p>
            <a:pPr lvl="1"/>
            <a:r>
              <a:rPr lang="en-US" altLang="en-US" dirty="0">
                <a:solidFill>
                  <a:schemeClr val="bg1"/>
                </a:solidFill>
              </a:rPr>
              <a:t>Lightweight Medium Access Control</a:t>
            </a:r>
          </a:p>
          <a:p>
            <a:pPr lvl="1"/>
            <a:r>
              <a:rPr lang="en-US" altLang="en-US" dirty="0">
                <a:solidFill>
                  <a:schemeClr val="bg1"/>
                </a:solidFill>
              </a:rPr>
              <a:t>Offloading complexity from end devices</a:t>
            </a:r>
            <a:endParaRPr lang="en-US" altLang="en-US" sz="2000" dirty="0">
              <a:solidFill>
                <a:schemeClr val="bg1"/>
              </a:solidFill>
            </a:endParaRPr>
          </a:p>
          <a:p>
            <a:pPr lvl="1"/>
            <a:endParaRPr lang="en-US" altLang="en-US" sz="2000" dirty="0">
              <a:solidFill>
                <a:schemeClr val="bg1"/>
              </a:solidFill>
            </a:endParaRPr>
          </a:p>
        </p:txBody>
      </p:sp>
    </p:spTree>
    <p:extLst>
      <p:ext uri="{BB962C8B-B14F-4D97-AF65-F5344CB8AC3E}">
        <p14:creationId xmlns:p14="http://schemas.microsoft.com/office/powerpoint/2010/main" val="24702505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08523" y="277814"/>
            <a:ext cx="11252848" cy="1139825"/>
          </a:xfrm>
        </p:spPr>
        <p:txBody>
          <a:bodyPr>
            <a:normAutofit fontScale="90000"/>
          </a:bodyPr>
          <a:lstStyle/>
          <a:p>
            <a:pPr algn="l"/>
            <a:r>
              <a:rPr lang="en-US" altLang="en-US" dirty="0"/>
              <a:t>Techniques for Achieving Design Goals in LPWAN</a:t>
            </a:r>
          </a:p>
        </p:txBody>
      </p:sp>
      <p:sp>
        <p:nvSpPr>
          <p:cNvPr id="48131" name="Content Placeholder 2"/>
          <p:cNvSpPr>
            <a:spLocks noGrp="1"/>
          </p:cNvSpPr>
          <p:nvPr>
            <p:ph idx="1"/>
          </p:nvPr>
        </p:nvSpPr>
        <p:spPr>
          <a:xfrm>
            <a:off x="808523" y="2119087"/>
            <a:ext cx="11252848" cy="5237164"/>
          </a:xfrm>
        </p:spPr>
        <p:txBody>
          <a:bodyPr>
            <a:noAutofit/>
          </a:bodyPr>
          <a:lstStyle/>
          <a:p>
            <a:r>
              <a:rPr lang="en-US" altLang="en-US" dirty="0">
                <a:solidFill>
                  <a:schemeClr val="bg1"/>
                </a:solidFill>
              </a:rPr>
              <a:t>Low </a:t>
            </a:r>
            <a:r>
              <a:rPr lang="en-US" altLang="en-US" dirty="0" smtClean="0">
                <a:solidFill>
                  <a:schemeClr val="bg1"/>
                </a:solidFill>
              </a:rPr>
              <a:t>Cost</a:t>
            </a:r>
            <a:endParaRPr lang="fa-IR" altLang="en-US" sz="1600" dirty="0">
              <a:solidFill>
                <a:schemeClr val="bg1"/>
              </a:solidFill>
            </a:endParaRPr>
          </a:p>
          <a:p>
            <a:pPr lvl="1"/>
            <a:r>
              <a:rPr lang="en-US" altLang="en-US" sz="1600" dirty="0">
                <a:solidFill>
                  <a:schemeClr val="bg1"/>
                </a:solidFill>
              </a:rPr>
              <a:t>The commercial success of LPWA networks is tied to connecting a large number of end devices, while keeping the cost of hardware below $5 and the connectivity subscription per unit as low as $1</a:t>
            </a:r>
            <a:r>
              <a:rPr lang="en-US" altLang="en-US" sz="1600" dirty="0" smtClean="0">
                <a:solidFill>
                  <a:schemeClr val="bg1"/>
                </a:solidFill>
              </a:rPr>
              <a:t>.</a:t>
            </a:r>
            <a:endParaRPr lang="fa-IR" altLang="en-US" sz="1600" dirty="0">
              <a:solidFill>
                <a:schemeClr val="bg1"/>
              </a:solidFill>
            </a:endParaRPr>
          </a:p>
          <a:p>
            <a:pPr lvl="1"/>
            <a:r>
              <a:rPr lang="en-US" altLang="en-US" sz="1600" dirty="0">
                <a:solidFill>
                  <a:schemeClr val="bg1"/>
                </a:solidFill>
              </a:rPr>
              <a:t>LPWA technologies adopt several ways to reduce the capital expenses (CAPEX) and operating expenses (OPEX) for both the end-users and network operators.</a:t>
            </a:r>
          </a:p>
          <a:p>
            <a:pPr lvl="1"/>
            <a:r>
              <a:rPr lang="en-US" altLang="en-US" sz="1600" dirty="0">
                <a:solidFill>
                  <a:schemeClr val="bg1"/>
                </a:solidFill>
              </a:rPr>
              <a:t>Use of star-type (instead of mesh) connectivity</a:t>
            </a:r>
            <a:r>
              <a:rPr lang="en-US" altLang="en-US" sz="1600" dirty="0" smtClean="0">
                <a:solidFill>
                  <a:schemeClr val="bg1"/>
                </a:solidFill>
              </a:rPr>
              <a:t>,</a:t>
            </a:r>
            <a:endParaRPr lang="en-US" altLang="en-US" sz="1000" dirty="0">
              <a:solidFill>
                <a:schemeClr val="bg1"/>
              </a:solidFill>
            </a:endParaRPr>
          </a:p>
          <a:p>
            <a:pPr lvl="1"/>
            <a:r>
              <a:rPr lang="en-US" altLang="en-US" sz="1600" dirty="0">
                <a:solidFill>
                  <a:schemeClr val="bg1"/>
                </a:solidFill>
              </a:rPr>
              <a:t> Simple MAC protocols, </a:t>
            </a:r>
            <a:endParaRPr lang="en-US" altLang="en-US" sz="1000" dirty="0">
              <a:solidFill>
                <a:schemeClr val="bg1"/>
              </a:solidFill>
            </a:endParaRPr>
          </a:p>
          <a:p>
            <a:pPr lvl="1"/>
            <a:r>
              <a:rPr lang="en-US" altLang="en-US" sz="1600" dirty="0">
                <a:solidFill>
                  <a:schemeClr val="bg1"/>
                </a:solidFill>
              </a:rPr>
              <a:t>Techniques to offload complexity from end devices enables manufacturers to design simple and therefore low-cost end devices</a:t>
            </a:r>
            <a:r>
              <a:rPr lang="en-US" altLang="en-US" sz="1600" dirty="0" smtClean="0">
                <a:solidFill>
                  <a:schemeClr val="bg1"/>
                </a:solidFill>
              </a:rPr>
              <a:t>.</a:t>
            </a:r>
            <a:endParaRPr lang="en-US" altLang="en-US" sz="1000" dirty="0">
              <a:solidFill>
                <a:schemeClr val="bg1"/>
              </a:solidFill>
            </a:endParaRPr>
          </a:p>
          <a:p>
            <a:pPr lvl="1"/>
            <a:r>
              <a:rPr lang="en-US" altLang="en-US" sz="1600" dirty="0">
                <a:solidFill>
                  <a:schemeClr val="bg1"/>
                </a:solidFill>
              </a:rPr>
              <a:t>Reduction in hardware </a:t>
            </a:r>
            <a:r>
              <a:rPr lang="en-US" altLang="en-US" sz="1600" dirty="0" smtClean="0">
                <a:solidFill>
                  <a:schemeClr val="bg1"/>
                </a:solidFill>
              </a:rPr>
              <a:t>complexity</a:t>
            </a:r>
            <a:endParaRPr lang="en-US" altLang="en-US" sz="1000" dirty="0">
              <a:solidFill>
                <a:schemeClr val="bg1"/>
              </a:solidFill>
            </a:endParaRPr>
          </a:p>
          <a:p>
            <a:pPr lvl="1"/>
            <a:r>
              <a:rPr lang="en-US" altLang="en-US" sz="1600" dirty="0">
                <a:solidFill>
                  <a:schemeClr val="bg1"/>
                </a:solidFill>
              </a:rPr>
              <a:t>Minimum </a:t>
            </a:r>
            <a:r>
              <a:rPr lang="en-US" altLang="en-US" sz="1600" dirty="0" smtClean="0">
                <a:solidFill>
                  <a:schemeClr val="bg1"/>
                </a:solidFill>
              </a:rPr>
              <a:t>infrastructure</a:t>
            </a:r>
            <a:endParaRPr lang="en-US" altLang="en-US" sz="1000" dirty="0">
              <a:solidFill>
                <a:schemeClr val="bg1"/>
              </a:solidFill>
            </a:endParaRPr>
          </a:p>
          <a:p>
            <a:pPr lvl="1"/>
            <a:r>
              <a:rPr lang="en-US" altLang="en-US" sz="1600" dirty="0">
                <a:solidFill>
                  <a:schemeClr val="bg1"/>
                </a:solidFill>
              </a:rPr>
              <a:t>Using license-free or owned licensed bands</a:t>
            </a:r>
          </a:p>
          <a:p>
            <a:pPr lvl="1"/>
            <a:endParaRPr lang="en-US" altLang="en-US" sz="1600" dirty="0">
              <a:solidFill>
                <a:schemeClr val="bg1"/>
              </a:solidFill>
            </a:endParaRPr>
          </a:p>
          <a:p>
            <a:endParaRPr lang="en-US" altLang="en-US" sz="8000" dirty="0">
              <a:solidFill>
                <a:schemeClr val="bg1"/>
              </a:solidFill>
            </a:endParaRPr>
          </a:p>
        </p:txBody>
      </p:sp>
    </p:spTree>
    <p:extLst>
      <p:ext uri="{BB962C8B-B14F-4D97-AF65-F5344CB8AC3E}">
        <p14:creationId xmlns:p14="http://schemas.microsoft.com/office/powerpoint/2010/main" val="34130301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802227" y="1029661"/>
            <a:ext cx="11069605" cy="4908850"/>
          </a:xfrm>
        </p:spPr>
        <p:txBody>
          <a:bodyPr>
            <a:normAutofit fontScale="62500" lnSpcReduction="20000"/>
          </a:bodyPr>
          <a:lstStyle/>
          <a:p>
            <a:pPr>
              <a:lnSpc>
                <a:spcPct val="170000"/>
              </a:lnSpc>
            </a:pPr>
            <a:r>
              <a:rPr lang="en-US" sz="2900" dirty="0">
                <a:solidFill>
                  <a:schemeClr val="tx1">
                    <a:lumMod val="75000"/>
                  </a:schemeClr>
                </a:solidFill>
                <a:latin typeface="Comic Sans MS" panose="030F0702030302020204" pitchFamily="66" charset="0"/>
              </a:rPr>
              <a:t>Introduction </a:t>
            </a:r>
          </a:p>
          <a:p>
            <a:pPr>
              <a:lnSpc>
                <a:spcPct val="170000"/>
              </a:lnSpc>
            </a:pPr>
            <a:r>
              <a:rPr lang="en-US" sz="2900" dirty="0">
                <a:solidFill>
                  <a:schemeClr val="bg1"/>
                </a:solidFill>
                <a:latin typeface="Comic Sans MS" panose="030F0702030302020204" pitchFamily="66" charset="0"/>
              </a:rPr>
              <a:t>Physical and Link Layers Protocols (IoT Access Technologies)</a:t>
            </a:r>
          </a:p>
          <a:p>
            <a:pPr lvl="2">
              <a:lnSpc>
                <a:spcPct val="170000"/>
              </a:lnSpc>
            </a:pPr>
            <a:r>
              <a:rPr lang="en-US" sz="2600" dirty="0" smtClean="0">
                <a:solidFill>
                  <a:schemeClr val="bg1"/>
                </a:solidFill>
                <a:latin typeface="Comic Sans MS" panose="030F0702030302020204" pitchFamily="66" charset="0"/>
              </a:rPr>
              <a:t>Physical Layer Issues</a:t>
            </a:r>
          </a:p>
          <a:p>
            <a:pPr lvl="2">
              <a:lnSpc>
                <a:spcPct val="170000"/>
              </a:lnSpc>
            </a:pPr>
            <a:r>
              <a:rPr lang="en-US" sz="2600" dirty="0" smtClean="0">
                <a:solidFill>
                  <a:schemeClr val="bg1"/>
                </a:solidFill>
                <a:latin typeface="Comic Sans MS" panose="030F0702030302020204" pitchFamily="66" charset="0"/>
              </a:rPr>
              <a:t>Communication Technologies Criteria</a:t>
            </a:r>
          </a:p>
          <a:p>
            <a:pPr lvl="2">
              <a:lnSpc>
                <a:spcPct val="170000"/>
              </a:lnSpc>
            </a:pPr>
            <a:r>
              <a:rPr lang="en-US" sz="2600" dirty="0" smtClean="0">
                <a:solidFill>
                  <a:schemeClr val="bg1"/>
                </a:solidFill>
                <a:latin typeface="Comic Sans MS" panose="030F0702030302020204" pitchFamily="66" charset="0"/>
              </a:rPr>
              <a:t>Communication </a:t>
            </a:r>
            <a:r>
              <a:rPr lang="en-US" sz="2600" dirty="0">
                <a:solidFill>
                  <a:schemeClr val="bg1"/>
                </a:solidFill>
                <a:latin typeface="Comic Sans MS" panose="030F0702030302020204" pitchFamily="66" charset="0"/>
              </a:rPr>
              <a:t>Technologies and Protocols</a:t>
            </a:r>
          </a:p>
          <a:p>
            <a:pPr lvl="3">
              <a:lnSpc>
                <a:spcPct val="170000"/>
              </a:lnSpc>
            </a:pPr>
            <a:r>
              <a:rPr lang="en-US" sz="2200" dirty="0" smtClean="0">
                <a:solidFill>
                  <a:schemeClr val="bg1"/>
                </a:solidFill>
                <a:latin typeface="Comic Sans MS" panose="030F0702030302020204" pitchFamily="66" charset="0"/>
              </a:rPr>
              <a:t>Short Range Access technologies (PHY and Link Layer Protocols)</a:t>
            </a:r>
          </a:p>
          <a:p>
            <a:pPr lvl="3">
              <a:lnSpc>
                <a:spcPct val="170000"/>
              </a:lnSpc>
            </a:pPr>
            <a:r>
              <a:rPr lang="en-US" sz="2200" dirty="0" smtClean="0">
                <a:solidFill>
                  <a:schemeClr val="bg1"/>
                </a:solidFill>
                <a:latin typeface="Comic Sans MS" panose="030F0702030302020204" pitchFamily="66" charset="0"/>
              </a:rPr>
              <a:t>Long </a:t>
            </a:r>
            <a:r>
              <a:rPr lang="en-US" sz="2200" dirty="0">
                <a:solidFill>
                  <a:schemeClr val="bg1"/>
                </a:solidFill>
                <a:latin typeface="Comic Sans MS" panose="030F0702030302020204" pitchFamily="66" charset="0"/>
              </a:rPr>
              <a:t>Range Access technologies (PHY and Link Layer Protocols)</a:t>
            </a:r>
          </a:p>
          <a:p>
            <a:pPr>
              <a:lnSpc>
                <a:spcPct val="170000"/>
              </a:lnSpc>
            </a:pPr>
            <a:r>
              <a:rPr lang="en-US" sz="2600" dirty="0">
                <a:solidFill>
                  <a:schemeClr val="tx1">
                    <a:lumMod val="75000"/>
                  </a:schemeClr>
                </a:solidFill>
                <a:latin typeface="Comic Sans MS" panose="030F0702030302020204" pitchFamily="66" charset="0"/>
              </a:rPr>
              <a:t>Network Layer Protocols (IP as the IoT Network Layer)</a:t>
            </a:r>
          </a:p>
          <a:p>
            <a:pPr>
              <a:lnSpc>
                <a:spcPct val="170000"/>
              </a:lnSpc>
            </a:pPr>
            <a:r>
              <a:rPr lang="en-US" sz="2600" dirty="0">
                <a:solidFill>
                  <a:schemeClr val="tx1">
                    <a:lumMod val="75000"/>
                  </a:schemeClr>
                </a:solidFill>
                <a:latin typeface="Comic Sans MS" panose="030F0702030302020204" pitchFamily="66" charset="0"/>
              </a:rPr>
              <a:t>Transport Layer Protocols</a:t>
            </a:r>
          </a:p>
          <a:p>
            <a:pPr>
              <a:lnSpc>
                <a:spcPct val="170000"/>
              </a:lnSpc>
            </a:pPr>
            <a:r>
              <a:rPr lang="en-US" sz="2600" dirty="0">
                <a:solidFill>
                  <a:schemeClr val="tx1">
                    <a:lumMod val="75000"/>
                  </a:schemeClr>
                </a:solidFill>
                <a:latin typeface="Comic Sans MS" panose="030F0702030302020204" pitchFamily="66" charset="0"/>
              </a:rPr>
              <a:t>Application Layer Protocols</a:t>
            </a:r>
            <a:endParaRPr lang="en-US" sz="220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29373862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401895" y="40825"/>
            <a:ext cx="9565340" cy="1139825"/>
          </a:xfrm>
        </p:spPr>
        <p:txBody>
          <a:bodyPr/>
          <a:lstStyle/>
          <a:p>
            <a:pPr algn="l"/>
            <a:r>
              <a:rPr lang="en-US" altLang="en-US" dirty="0"/>
              <a:t>LPWANs</a:t>
            </a:r>
          </a:p>
        </p:txBody>
      </p:sp>
      <p:sp>
        <p:nvSpPr>
          <p:cNvPr id="33795" name="Content Placeholder 2"/>
          <p:cNvSpPr>
            <a:spLocks noGrp="1"/>
          </p:cNvSpPr>
          <p:nvPr>
            <p:ph idx="1"/>
          </p:nvPr>
        </p:nvSpPr>
        <p:spPr>
          <a:xfrm>
            <a:off x="401895" y="1565560"/>
            <a:ext cx="11586905" cy="5282919"/>
          </a:xfrm>
        </p:spPr>
        <p:txBody>
          <a:bodyPr>
            <a:normAutofit fontScale="92500" lnSpcReduction="10000"/>
          </a:bodyPr>
          <a:lstStyle/>
          <a:p>
            <a:pPr>
              <a:defRPr/>
            </a:pPr>
            <a:r>
              <a:rPr lang="en-US" altLang="en-US" sz="2400" dirty="0">
                <a:solidFill>
                  <a:schemeClr val="bg1"/>
                </a:solidFill>
              </a:rPr>
              <a:t>SigFox:</a:t>
            </a:r>
          </a:p>
          <a:p>
            <a:pPr lvl="1">
              <a:defRPr/>
            </a:pPr>
            <a:r>
              <a:rPr lang="en-US" sz="2000" dirty="0">
                <a:solidFill>
                  <a:schemeClr val="bg1"/>
                </a:solidFill>
              </a:rPr>
              <a:t>Developed in 2010 by the startup </a:t>
            </a:r>
            <a:r>
              <a:rPr lang="en-US" sz="2000" dirty="0" err="1">
                <a:solidFill>
                  <a:schemeClr val="bg1"/>
                </a:solidFill>
              </a:rPr>
              <a:t>Sigfox</a:t>
            </a:r>
            <a:r>
              <a:rPr lang="en-US" sz="2000" dirty="0">
                <a:solidFill>
                  <a:schemeClr val="bg1"/>
                </a:solidFill>
              </a:rPr>
              <a:t> (in France)</a:t>
            </a:r>
          </a:p>
          <a:p>
            <a:pPr lvl="1">
              <a:defRPr/>
            </a:pPr>
            <a:r>
              <a:rPr lang="en-US" sz="2000" dirty="0">
                <a:solidFill>
                  <a:schemeClr val="bg1"/>
                </a:solidFill>
              </a:rPr>
              <a:t>Operates and commercializes its own IoT solution in 31 countries </a:t>
            </a:r>
            <a:endParaRPr lang="en-US" altLang="en-US" sz="2400" dirty="0">
              <a:solidFill>
                <a:schemeClr val="bg1"/>
              </a:solidFill>
            </a:endParaRPr>
          </a:p>
          <a:p>
            <a:pPr>
              <a:defRPr/>
            </a:pPr>
            <a:r>
              <a:rPr lang="en-US" altLang="en-US" sz="2400" dirty="0">
                <a:solidFill>
                  <a:schemeClr val="bg1"/>
                </a:solidFill>
              </a:rPr>
              <a:t>LoRaWAN</a:t>
            </a:r>
          </a:p>
          <a:p>
            <a:pPr lvl="1">
              <a:defRPr/>
            </a:pPr>
            <a:r>
              <a:rPr lang="en-US" sz="2000" dirty="0">
                <a:solidFill>
                  <a:schemeClr val="bg1"/>
                </a:solidFill>
              </a:rPr>
              <a:t>First developed by the start-up Cycleo in 2009 (in France) and was purchased three years later by Semtech (USA)</a:t>
            </a:r>
          </a:p>
          <a:p>
            <a:pPr lvl="1">
              <a:defRPr/>
            </a:pPr>
            <a:r>
              <a:rPr lang="en-US" sz="2000" dirty="0">
                <a:solidFill>
                  <a:schemeClr val="bg1"/>
                </a:solidFill>
              </a:rPr>
              <a:t>In 2015, </a:t>
            </a:r>
            <a:r>
              <a:rPr lang="en-US" sz="2000" dirty="0" err="1">
                <a:solidFill>
                  <a:schemeClr val="bg1"/>
                </a:solidFill>
              </a:rPr>
              <a:t>LoRa</a:t>
            </a:r>
            <a:r>
              <a:rPr lang="en-US" sz="2000" dirty="0">
                <a:solidFill>
                  <a:schemeClr val="bg1"/>
                </a:solidFill>
              </a:rPr>
              <a:t> was standardized by </a:t>
            </a:r>
            <a:r>
              <a:rPr lang="en-US" sz="2000" dirty="0" err="1">
                <a:solidFill>
                  <a:schemeClr val="bg1"/>
                </a:solidFill>
              </a:rPr>
              <a:t>LoRa</a:t>
            </a:r>
            <a:r>
              <a:rPr lang="en-US" sz="2000" dirty="0">
                <a:solidFill>
                  <a:schemeClr val="bg1"/>
                </a:solidFill>
              </a:rPr>
              <a:t>-Alliance and is deployed in 42 countries </a:t>
            </a:r>
          </a:p>
          <a:p>
            <a:pPr lvl="1">
              <a:defRPr/>
            </a:pPr>
            <a:r>
              <a:rPr lang="en-US" sz="2000" dirty="0">
                <a:solidFill>
                  <a:schemeClr val="bg1"/>
                </a:solidFill>
              </a:rPr>
              <a:t>Investment of various mobile operators (e.g., Bouygues and Orange in France, KPN in Netherlands, and </a:t>
            </a:r>
            <a:r>
              <a:rPr lang="en-US" sz="2000" dirty="0" err="1">
                <a:solidFill>
                  <a:schemeClr val="bg1"/>
                </a:solidFill>
              </a:rPr>
              <a:t>Fastnet</a:t>
            </a:r>
            <a:r>
              <a:rPr lang="en-US" sz="2000" dirty="0">
                <a:solidFill>
                  <a:schemeClr val="bg1"/>
                </a:solidFill>
              </a:rPr>
              <a:t> in South Africa</a:t>
            </a:r>
            <a:r>
              <a:rPr lang="en-US" sz="2000" dirty="0" smtClean="0">
                <a:solidFill>
                  <a:schemeClr val="bg1"/>
                </a:solidFill>
              </a:rPr>
              <a:t>)</a:t>
            </a:r>
            <a:endParaRPr lang="en-US" altLang="en-US" sz="2400" dirty="0">
              <a:solidFill>
                <a:schemeClr val="bg1"/>
              </a:solidFill>
            </a:endParaRPr>
          </a:p>
          <a:p>
            <a:pPr>
              <a:defRPr/>
            </a:pPr>
            <a:r>
              <a:rPr lang="en-US" altLang="en-US" sz="2400" dirty="0">
                <a:solidFill>
                  <a:schemeClr val="bg1"/>
                </a:solidFill>
              </a:rPr>
              <a:t>NB-</a:t>
            </a:r>
            <a:r>
              <a:rPr lang="en-US" altLang="en-US" sz="2400" dirty="0" err="1">
                <a:solidFill>
                  <a:schemeClr val="bg1"/>
                </a:solidFill>
              </a:rPr>
              <a:t>IoT</a:t>
            </a:r>
            <a:endParaRPr lang="en-US" altLang="en-US" sz="2400" dirty="0">
              <a:solidFill>
                <a:schemeClr val="bg1"/>
              </a:solidFill>
            </a:endParaRPr>
          </a:p>
          <a:p>
            <a:pPr lvl="1">
              <a:defRPr/>
            </a:pPr>
            <a:r>
              <a:rPr lang="en-US" sz="2000" dirty="0">
                <a:solidFill>
                  <a:schemeClr val="bg1"/>
                </a:solidFill>
              </a:rPr>
              <a:t>Based on narrow band radio technology and is standardized by the 3GPP (Release 13 on June 2016)</a:t>
            </a:r>
          </a:p>
          <a:p>
            <a:pPr lvl="1">
              <a:defRPr/>
            </a:pPr>
            <a:r>
              <a:rPr lang="en-US" sz="2000" dirty="0">
                <a:solidFill>
                  <a:schemeClr val="bg1"/>
                </a:solidFill>
              </a:rPr>
              <a:t>In December 2016, Vodafone and Huawei integrated NB-</a:t>
            </a:r>
            <a:r>
              <a:rPr lang="en-US" sz="2000" dirty="0" err="1">
                <a:solidFill>
                  <a:schemeClr val="bg1"/>
                </a:solidFill>
              </a:rPr>
              <a:t>IoT</a:t>
            </a:r>
            <a:r>
              <a:rPr lang="en-US" sz="2000" dirty="0">
                <a:solidFill>
                  <a:schemeClr val="bg1"/>
                </a:solidFill>
              </a:rPr>
              <a:t> into the Spanish Vodafone network.</a:t>
            </a:r>
          </a:p>
          <a:p>
            <a:pPr lvl="1">
              <a:defRPr/>
            </a:pPr>
            <a:endParaRPr lang="en-US" altLang="en-US" sz="2000" dirty="0">
              <a:solidFill>
                <a:schemeClr val="bg1"/>
              </a:solidFill>
            </a:endParaRPr>
          </a:p>
          <a:p>
            <a:pPr lvl="1">
              <a:defRPr/>
            </a:pPr>
            <a:endParaRPr lang="en-US" altLang="en-US" sz="2000" dirty="0">
              <a:solidFill>
                <a:schemeClr val="bg1"/>
              </a:solidFill>
            </a:endParaRPr>
          </a:p>
        </p:txBody>
      </p:sp>
    </p:spTree>
    <p:extLst>
      <p:ext uri="{BB962C8B-B14F-4D97-AF65-F5344CB8AC3E}">
        <p14:creationId xmlns:p14="http://schemas.microsoft.com/office/powerpoint/2010/main" val="27314866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331555" y="421936"/>
            <a:ext cx="9690200" cy="1139825"/>
          </a:xfrm>
        </p:spPr>
        <p:txBody>
          <a:bodyPr/>
          <a:lstStyle/>
          <a:p>
            <a:pPr algn="l"/>
            <a:r>
              <a:rPr lang="en-US" altLang="en-US" dirty="0"/>
              <a:t>SigFox</a:t>
            </a:r>
          </a:p>
        </p:txBody>
      </p:sp>
      <p:sp>
        <p:nvSpPr>
          <p:cNvPr id="55299" name="Content Placeholder 2"/>
          <p:cNvSpPr>
            <a:spLocks noGrp="1"/>
          </p:cNvSpPr>
          <p:nvPr>
            <p:ph idx="1"/>
          </p:nvPr>
        </p:nvSpPr>
        <p:spPr>
          <a:xfrm>
            <a:off x="399730" y="1983697"/>
            <a:ext cx="9622025" cy="3183390"/>
          </a:xfrm>
        </p:spPr>
        <p:txBody>
          <a:bodyPr/>
          <a:lstStyle/>
          <a:p>
            <a:r>
              <a:rPr lang="en-US" altLang="en-US" dirty="0" smtClean="0">
                <a:solidFill>
                  <a:schemeClr val="bg1"/>
                </a:solidFill>
              </a:rPr>
              <a:t>SigFox</a:t>
            </a:r>
            <a:endParaRPr lang="en-US" altLang="en-US" dirty="0">
              <a:solidFill>
                <a:schemeClr val="bg1"/>
              </a:solidFill>
            </a:endParaRPr>
          </a:p>
          <a:p>
            <a:pPr lvl="1"/>
            <a:r>
              <a:rPr lang="en-US" altLang="en-US" dirty="0">
                <a:solidFill>
                  <a:schemeClr val="bg1"/>
                </a:solidFill>
              </a:rPr>
              <a:t>The </a:t>
            </a:r>
            <a:r>
              <a:rPr lang="en-US" altLang="en-US" dirty="0" err="1">
                <a:solidFill>
                  <a:schemeClr val="bg1"/>
                </a:solidFill>
              </a:rPr>
              <a:t>Sigfox</a:t>
            </a:r>
            <a:r>
              <a:rPr lang="en-US" altLang="en-US" dirty="0">
                <a:solidFill>
                  <a:schemeClr val="bg1"/>
                </a:solidFill>
              </a:rPr>
              <a:t> technology was developed in 2010 by the startup </a:t>
            </a:r>
            <a:r>
              <a:rPr lang="en-US" altLang="en-US" dirty="0" err="1">
                <a:solidFill>
                  <a:schemeClr val="bg1"/>
                </a:solidFill>
              </a:rPr>
              <a:t>Sigfox</a:t>
            </a:r>
            <a:r>
              <a:rPr lang="en-US" altLang="en-US" dirty="0">
                <a:solidFill>
                  <a:schemeClr val="bg1"/>
                </a:solidFill>
              </a:rPr>
              <a:t> (in Toulouse, France</a:t>
            </a:r>
            <a:r>
              <a:rPr lang="en-US" altLang="en-US" dirty="0" smtClean="0">
                <a:solidFill>
                  <a:schemeClr val="bg1"/>
                </a:solidFill>
              </a:rPr>
              <a:t>),</a:t>
            </a:r>
            <a:endParaRPr lang="en-US" altLang="en-US" dirty="0">
              <a:solidFill>
                <a:schemeClr val="bg1"/>
              </a:solidFill>
            </a:endParaRPr>
          </a:p>
          <a:p>
            <a:pPr lvl="1"/>
            <a:r>
              <a:rPr lang="en-US" altLang="en-US" dirty="0" err="1">
                <a:solidFill>
                  <a:schemeClr val="bg1"/>
                </a:solidFill>
              </a:rPr>
              <a:t>Sigfox</a:t>
            </a:r>
            <a:r>
              <a:rPr lang="en-US" altLang="en-US" dirty="0">
                <a:solidFill>
                  <a:schemeClr val="bg1"/>
                </a:solidFill>
              </a:rPr>
              <a:t> operates and commercializes its own IoT solution in 31 countries and is still under rollout worldwide owing to the partnership with various network operators</a:t>
            </a:r>
          </a:p>
          <a:p>
            <a:pPr lvl="1"/>
            <a:endParaRPr lang="en-US" altLang="en-US" dirty="0">
              <a:solidFill>
                <a:schemeClr val="bg1"/>
              </a:solidFill>
            </a:endParaRPr>
          </a:p>
          <a:p>
            <a:pPr lvl="1"/>
            <a:endParaRPr lang="en-US" altLang="en-US" dirty="0">
              <a:solidFill>
                <a:schemeClr val="bg1"/>
              </a:solidFill>
            </a:endParaRPr>
          </a:p>
        </p:txBody>
      </p:sp>
      <p:pic>
        <p:nvPicPr>
          <p:cNvPr id="2" name="Picture 1">
            <a:extLst>
              <a:ext uri="{FF2B5EF4-FFF2-40B4-BE49-F238E27FC236}">
                <a16:creationId xmlns="" xmlns:a16="http://schemas.microsoft.com/office/drawing/2014/main" id="{C0FE1613-FA65-934E-8AA3-37315DD070B1}"/>
              </a:ext>
            </a:extLst>
          </p:cNvPr>
          <p:cNvPicPr>
            <a:picLocks noChangeAspect="1"/>
          </p:cNvPicPr>
          <p:nvPr/>
        </p:nvPicPr>
        <p:blipFill>
          <a:blip r:embed="rId2"/>
          <a:stretch>
            <a:fillRect/>
          </a:stretch>
        </p:blipFill>
        <p:spPr>
          <a:xfrm>
            <a:off x="9664700" y="0"/>
            <a:ext cx="2527300" cy="2527300"/>
          </a:xfrm>
          <a:prstGeom prst="rect">
            <a:avLst/>
          </a:prstGeom>
        </p:spPr>
      </p:pic>
    </p:spTree>
    <p:extLst>
      <p:ext uri="{BB962C8B-B14F-4D97-AF65-F5344CB8AC3E}">
        <p14:creationId xmlns:p14="http://schemas.microsoft.com/office/powerpoint/2010/main" val="1360186919"/>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595400" y="277814"/>
            <a:ext cx="9480058" cy="1139825"/>
          </a:xfrm>
        </p:spPr>
        <p:txBody>
          <a:bodyPr/>
          <a:lstStyle/>
          <a:p>
            <a:pPr algn="l"/>
            <a:r>
              <a:rPr lang="en-US" altLang="en-US" dirty="0"/>
              <a:t>SigFox: Technical Specification</a:t>
            </a:r>
          </a:p>
        </p:txBody>
      </p:sp>
      <p:sp>
        <p:nvSpPr>
          <p:cNvPr id="58371" name="Content Placeholder 2"/>
          <p:cNvSpPr>
            <a:spLocks noGrp="1"/>
          </p:cNvSpPr>
          <p:nvPr>
            <p:ph idx="1"/>
          </p:nvPr>
        </p:nvSpPr>
        <p:spPr>
          <a:xfrm>
            <a:off x="595400" y="1560445"/>
            <a:ext cx="11422429" cy="4530725"/>
          </a:xfrm>
        </p:spPr>
        <p:txBody>
          <a:bodyPr>
            <a:normAutofit/>
          </a:bodyPr>
          <a:lstStyle/>
          <a:p>
            <a:r>
              <a:rPr lang="en-US" altLang="en-US" dirty="0">
                <a:solidFill>
                  <a:schemeClr val="bg1"/>
                </a:solidFill>
              </a:rPr>
              <a:t>Binary phase-shift keying (BPSK) modulation in an ultra-narrow band (100 Hz) sub- GHZ ISM band carrier</a:t>
            </a:r>
          </a:p>
          <a:p>
            <a:endParaRPr lang="en-US" altLang="en-US" dirty="0">
              <a:solidFill>
                <a:schemeClr val="bg1"/>
              </a:solidFill>
            </a:endParaRPr>
          </a:p>
          <a:p>
            <a:r>
              <a:rPr lang="en-US" altLang="en-US" dirty="0">
                <a:solidFill>
                  <a:schemeClr val="bg1"/>
                </a:solidFill>
              </a:rPr>
              <a:t>It causes SigFox experiences </a:t>
            </a:r>
          </a:p>
          <a:p>
            <a:pPr lvl="1"/>
            <a:r>
              <a:rPr lang="en-US" altLang="en-US" dirty="0">
                <a:solidFill>
                  <a:schemeClr val="bg1"/>
                </a:solidFill>
              </a:rPr>
              <a:t>very low noise levels,</a:t>
            </a:r>
          </a:p>
          <a:p>
            <a:pPr lvl="1"/>
            <a:r>
              <a:rPr lang="en-US" altLang="en-US" dirty="0">
                <a:solidFill>
                  <a:schemeClr val="bg1"/>
                </a:solidFill>
              </a:rPr>
              <a:t> leading to very low power consumption,</a:t>
            </a:r>
          </a:p>
          <a:p>
            <a:pPr lvl="1"/>
            <a:r>
              <a:rPr lang="en-US" altLang="en-US" dirty="0">
                <a:solidFill>
                  <a:schemeClr val="bg1"/>
                </a:solidFill>
              </a:rPr>
              <a:t>high receiver sensitivity, </a:t>
            </a:r>
          </a:p>
          <a:p>
            <a:pPr lvl="1"/>
            <a:r>
              <a:rPr lang="en-US" altLang="en-US" dirty="0">
                <a:solidFill>
                  <a:schemeClr val="bg1"/>
                </a:solidFill>
              </a:rPr>
              <a:t>and low-cost antenna design </a:t>
            </a:r>
          </a:p>
          <a:p>
            <a:pPr lvl="1"/>
            <a:r>
              <a:rPr lang="en-US" altLang="en-US" dirty="0">
                <a:solidFill>
                  <a:schemeClr val="bg1"/>
                </a:solidFill>
              </a:rPr>
              <a:t>all, at the expense of maximum throughput of only 100 bps</a:t>
            </a:r>
            <a:r>
              <a:rPr lang="en-US" altLang="en-US" dirty="0" smtClean="0">
                <a:solidFill>
                  <a:schemeClr val="bg1"/>
                </a:solidFill>
              </a:rPr>
              <a:t>.</a:t>
            </a:r>
            <a:endParaRPr lang="en-US" altLang="en-US" dirty="0">
              <a:solidFill>
                <a:schemeClr val="bg1"/>
              </a:solidFill>
            </a:endParaRPr>
          </a:p>
        </p:txBody>
      </p:sp>
    </p:spTree>
    <p:extLst>
      <p:ext uri="{BB962C8B-B14F-4D97-AF65-F5344CB8AC3E}">
        <p14:creationId xmlns:p14="http://schemas.microsoft.com/office/powerpoint/2010/main" val="39752623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761053" y="277814"/>
            <a:ext cx="9315352" cy="1139825"/>
          </a:xfrm>
        </p:spPr>
        <p:txBody>
          <a:bodyPr/>
          <a:lstStyle/>
          <a:p>
            <a:pPr algn="l"/>
            <a:r>
              <a:rPr lang="en-US" altLang="en-US" dirty="0"/>
              <a:t>SigFox: Technical Specification</a:t>
            </a:r>
          </a:p>
        </p:txBody>
      </p:sp>
      <p:sp>
        <p:nvSpPr>
          <p:cNvPr id="59395" name="Content Placeholder 2"/>
          <p:cNvSpPr>
            <a:spLocks noGrp="1"/>
          </p:cNvSpPr>
          <p:nvPr>
            <p:ph idx="1"/>
          </p:nvPr>
        </p:nvSpPr>
        <p:spPr>
          <a:xfrm>
            <a:off x="761053" y="1206393"/>
            <a:ext cx="11155176" cy="4530725"/>
          </a:xfrm>
        </p:spPr>
        <p:txBody>
          <a:bodyPr>
            <a:normAutofit/>
          </a:bodyPr>
          <a:lstStyle/>
          <a:p>
            <a:r>
              <a:rPr lang="en-US" altLang="en-US" sz="2400" dirty="0">
                <a:solidFill>
                  <a:schemeClr val="bg1"/>
                </a:solidFill>
              </a:rPr>
              <a:t>The downlink communication can only occur following an uplink communication</a:t>
            </a:r>
            <a:r>
              <a:rPr lang="en-US" altLang="en-US" sz="2400" dirty="0" smtClean="0">
                <a:solidFill>
                  <a:schemeClr val="bg1"/>
                </a:solidFill>
              </a:rPr>
              <a:t>.</a:t>
            </a:r>
            <a:endParaRPr lang="en-US" altLang="en-US" sz="2400" dirty="0">
              <a:solidFill>
                <a:schemeClr val="bg1"/>
              </a:solidFill>
            </a:endParaRPr>
          </a:p>
          <a:p>
            <a:r>
              <a:rPr lang="en-US" altLang="en-US" sz="2400" dirty="0">
                <a:solidFill>
                  <a:schemeClr val="bg1"/>
                </a:solidFill>
              </a:rPr>
              <a:t>The number of messages over the uplink is limited to 140 messages per day. </a:t>
            </a:r>
          </a:p>
          <a:p>
            <a:r>
              <a:rPr lang="en-US" altLang="en-US" sz="2400" dirty="0">
                <a:solidFill>
                  <a:schemeClr val="bg1"/>
                </a:solidFill>
              </a:rPr>
              <a:t>The maximum payload length for each uplink message is 12 bytes.  </a:t>
            </a:r>
          </a:p>
          <a:p>
            <a:r>
              <a:rPr lang="en-US" altLang="en-US" sz="2400" dirty="0">
                <a:solidFill>
                  <a:schemeClr val="bg1"/>
                </a:solidFill>
              </a:rPr>
              <a:t>However, the number of messages over the downlink is limited to 4 messages per day, which means that the acknowledgment of every uplink message is not supported.</a:t>
            </a:r>
          </a:p>
        </p:txBody>
      </p:sp>
    </p:spTree>
    <p:extLst>
      <p:ext uri="{BB962C8B-B14F-4D97-AF65-F5344CB8AC3E}">
        <p14:creationId xmlns:p14="http://schemas.microsoft.com/office/powerpoint/2010/main" val="15800421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068" y="328335"/>
            <a:ext cx="10791153" cy="763525"/>
          </a:xfrm>
        </p:spPr>
        <p:txBody>
          <a:bodyPr>
            <a:normAutofit/>
          </a:bodyPr>
          <a:lstStyle/>
          <a:p>
            <a:pPr algn="l"/>
            <a:r>
              <a:rPr lang="en-US" dirty="0">
                <a:latin typeface="Comic Sans MS" panose="030F0702030302020204" pitchFamily="66" charset="0"/>
              </a:rPr>
              <a:t>NB-</a:t>
            </a:r>
            <a:r>
              <a:rPr lang="en-US" dirty="0" err="1">
                <a:latin typeface="Comic Sans MS" panose="030F0702030302020204" pitchFamily="66" charset="0"/>
              </a:rPr>
              <a:t>IoT</a:t>
            </a:r>
            <a:r>
              <a:rPr lang="en-US" dirty="0">
                <a:latin typeface="Comic Sans MS" panose="030F0702030302020204" pitchFamily="66" charset="0"/>
              </a:rPr>
              <a:t> and Other LTE Variations</a:t>
            </a:r>
          </a:p>
        </p:txBody>
      </p:sp>
      <p:sp>
        <p:nvSpPr>
          <p:cNvPr id="3" name="Content Placeholder 2"/>
          <p:cNvSpPr>
            <a:spLocks noGrp="1"/>
          </p:cNvSpPr>
          <p:nvPr>
            <p:ph idx="1"/>
          </p:nvPr>
        </p:nvSpPr>
        <p:spPr>
          <a:xfrm>
            <a:off x="459068" y="1091860"/>
            <a:ext cx="11544246" cy="5104795"/>
          </a:xfrm>
        </p:spPr>
        <p:txBody>
          <a:bodyPr>
            <a:noAutofit/>
          </a:bodyPr>
          <a:lstStyle/>
          <a:p>
            <a:r>
              <a:rPr lang="en-US" sz="2400" dirty="0">
                <a:solidFill>
                  <a:schemeClr val="bg1"/>
                </a:solidFill>
              </a:rPr>
              <a:t>Existing cellular technologies, </a:t>
            </a:r>
          </a:p>
          <a:p>
            <a:pPr lvl="1"/>
            <a:r>
              <a:rPr lang="en-US" sz="2400" dirty="0">
                <a:solidFill>
                  <a:schemeClr val="bg1"/>
                </a:solidFill>
              </a:rPr>
              <a:t>2G (GPRS, Edge), 3G, and 4G/LTE, </a:t>
            </a:r>
          </a:p>
          <a:p>
            <a:pPr lvl="1"/>
            <a:r>
              <a:rPr lang="en-US" sz="2400" dirty="0">
                <a:solidFill>
                  <a:schemeClr val="bg1"/>
                </a:solidFill>
              </a:rPr>
              <a:t>are not particularly well adapted to battery-powered devices and small objects specifically developed for the Internet of Things. </a:t>
            </a:r>
          </a:p>
          <a:p>
            <a:endParaRPr lang="en-US" sz="2400" dirty="0">
              <a:solidFill>
                <a:schemeClr val="bg1"/>
              </a:solidFill>
            </a:endParaRPr>
          </a:p>
          <a:p>
            <a:r>
              <a:rPr lang="en-US" sz="2400" dirty="0">
                <a:solidFill>
                  <a:schemeClr val="bg1"/>
                </a:solidFill>
              </a:rPr>
              <a:t>While industry players have been developing unlicensed-band LPWA technologies, 3GPP and associated vendors have been working on evolving cellular technologies to better address IoT requirements. </a:t>
            </a:r>
          </a:p>
          <a:p>
            <a:pPr lvl="1"/>
            <a:r>
              <a:rPr lang="en-US" sz="2400" dirty="0">
                <a:solidFill>
                  <a:schemeClr val="bg1"/>
                </a:solidFill>
              </a:rPr>
              <a:t>low throughput and low power consumption, and decrease the complexity and cost of the LTE devices. </a:t>
            </a:r>
          </a:p>
          <a:p>
            <a:pPr lvl="1"/>
            <a:r>
              <a:rPr lang="en-US" sz="2400" dirty="0">
                <a:solidFill>
                  <a:schemeClr val="bg1"/>
                </a:solidFill>
              </a:rPr>
              <a:t>This resulted in the definition of the LTE-M work item.</a:t>
            </a:r>
            <a:endParaRPr lang="en-US" sz="400" dirty="0">
              <a:solidFill>
                <a:schemeClr val="bg1"/>
              </a:solidFill>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32896231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NB-</a:t>
            </a:r>
            <a:r>
              <a:rPr lang="en-US" dirty="0" err="1">
                <a:latin typeface="Comic Sans MS" panose="030F0702030302020204" pitchFamily="66" charset="0"/>
              </a:rPr>
              <a:t>IoT</a:t>
            </a:r>
            <a:r>
              <a:rPr lang="en-US" dirty="0">
                <a:latin typeface="Comic Sans MS" panose="030F0702030302020204" pitchFamily="66" charset="0"/>
              </a:rPr>
              <a:t> and Other LTE Variations</a:t>
            </a:r>
          </a:p>
        </p:txBody>
      </p:sp>
      <p:sp>
        <p:nvSpPr>
          <p:cNvPr id="3" name="Content Placeholder 2"/>
          <p:cNvSpPr>
            <a:spLocks noGrp="1"/>
          </p:cNvSpPr>
          <p:nvPr>
            <p:ph idx="1"/>
          </p:nvPr>
        </p:nvSpPr>
        <p:spPr>
          <a:xfrm>
            <a:off x="684212" y="1251857"/>
            <a:ext cx="11217502" cy="3615267"/>
          </a:xfrm>
        </p:spPr>
        <p:txBody>
          <a:bodyPr>
            <a:noAutofit/>
          </a:bodyPr>
          <a:lstStyle/>
          <a:p>
            <a:r>
              <a:rPr lang="en-US" dirty="0">
                <a:solidFill>
                  <a:schemeClr val="bg1"/>
                </a:solidFill>
              </a:rPr>
              <a:t>Because the new LTE-M device category was not sufficiently close to LPWA capabilities, in 2015 3GPP approved a proposal to standardize a new narrowband radio access technology called Narrowband IoT (NB-IoT). </a:t>
            </a:r>
          </a:p>
          <a:p>
            <a:endParaRPr lang="en-US" sz="1200" dirty="0">
              <a:solidFill>
                <a:schemeClr val="bg1"/>
              </a:solidFill>
            </a:endParaRPr>
          </a:p>
          <a:p>
            <a:r>
              <a:rPr lang="en-US" dirty="0">
                <a:solidFill>
                  <a:schemeClr val="bg1"/>
                </a:solidFill>
              </a:rPr>
              <a:t>NB-</a:t>
            </a:r>
            <a:r>
              <a:rPr lang="en-US" dirty="0" err="1">
                <a:solidFill>
                  <a:schemeClr val="bg1"/>
                </a:solidFill>
              </a:rPr>
              <a:t>IoT</a:t>
            </a:r>
            <a:r>
              <a:rPr lang="en-US" dirty="0">
                <a:solidFill>
                  <a:schemeClr val="bg1"/>
                </a:solidFill>
              </a:rPr>
              <a:t> specifically addresses</a:t>
            </a:r>
          </a:p>
          <a:p>
            <a:pPr lvl="1"/>
            <a:r>
              <a:rPr lang="en-US" dirty="0">
                <a:solidFill>
                  <a:schemeClr val="bg1"/>
                </a:solidFill>
              </a:rPr>
              <a:t> the requirements of a massive number of low throughput devices, </a:t>
            </a:r>
          </a:p>
          <a:p>
            <a:pPr lvl="1"/>
            <a:r>
              <a:rPr lang="en-US" dirty="0">
                <a:solidFill>
                  <a:schemeClr val="bg1"/>
                </a:solidFill>
              </a:rPr>
              <a:t>low device power consumption,</a:t>
            </a:r>
          </a:p>
          <a:p>
            <a:pPr lvl="1"/>
            <a:r>
              <a:rPr lang="en-US" dirty="0">
                <a:solidFill>
                  <a:schemeClr val="bg1"/>
                </a:solidFill>
              </a:rPr>
              <a:t>improved indoor coverage, </a:t>
            </a:r>
          </a:p>
          <a:p>
            <a:pPr lvl="1"/>
            <a:r>
              <a:rPr lang="en-US" dirty="0">
                <a:solidFill>
                  <a:schemeClr val="bg1"/>
                </a:solidFill>
              </a:rPr>
              <a:t>and optimized network architecture. </a:t>
            </a:r>
          </a:p>
        </p:txBody>
      </p:sp>
      <p:sp>
        <p:nvSpPr>
          <p:cNvPr id="4" name="TextBox 3"/>
          <p:cNvSpPr txBox="1"/>
          <p:nvPr/>
        </p:nvSpPr>
        <p:spPr>
          <a:xfrm>
            <a:off x="115910" y="652350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38838499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NB-</a:t>
            </a:r>
            <a:r>
              <a:rPr lang="en-US" dirty="0" err="1">
                <a:latin typeface="Comic Sans MS" panose="030F0702030302020204" pitchFamily="66" charset="0"/>
              </a:rPr>
              <a:t>IoT</a:t>
            </a:r>
            <a:r>
              <a:rPr lang="en-US" dirty="0">
                <a:latin typeface="Comic Sans MS" panose="030F0702030302020204" pitchFamily="66" charset="0"/>
              </a:rPr>
              <a:t> and Other LTE Variations</a:t>
            </a:r>
          </a:p>
        </p:txBody>
      </p:sp>
      <p:sp>
        <p:nvSpPr>
          <p:cNvPr id="3" name="Content Placeholder 2"/>
          <p:cNvSpPr>
            <a:spLocks noGrp="1"/>
          </p:cNvSpPr>
          <p:nvPr>
            <p:ph idx="1"/>
          </p:nvPr>
        </p:nvSpPr>
        <p:spPr>
          <a:xfrm>
            <a:off x="700424" y="1200112"/>
            <a:ext cx="8534400" cy="3615267"/>
          </a:xfrm>
        </p:spPr>
        <p:txBody>
          <a:bodyPr>
            <a:noAutofit/>
          </a:bodyPr>
          <a:lstStyle/>
          <a:p>
            <a:r>
              <a:rPr lang="en-US" dirty="0">
                <a:solidFill>
                  <a:schemeClr val="bg1"/>
                </a:solidFill>
              </a:rPr>
              <a:t>Mobile vendors and service providers are not willing to lose leadership in this market of connecting IoT devices</a:t>
            </a:r>
          </a:p>
          <a:p>
            <a:endParaRPr lang="en-US" dirty="0">
              <a:solidFill>
                <a:schemeClr val="bg1"/>
              </a:solidFill>
            </a:endParaRPr>
          </a:p>
          <a:p>
            <a:r>
              <a:rPr lang="en-US" dirty="0">
                <a:solidFill>
                  <a:schemeClr val="bg1"/>
                </a:solidFill>
              </a:rPr>
              <a:t>Licensed LPWAN:</a:t>
            </a:r>
          </a:p>
          <a:p>
            <a:pPr lvl="1"/>
            <a:r>
              <a:rPr lang="en-US" dirty="0">
                <a:solidFill>
                  <a:schemeClr val="bg1"/>
                </a:solidFill>
              </a:rPr>
              <a:t>LTE Cat 0</a:t>
            </a:r>
          </a:p>
          <a:p>
            <a:pPr lvl="1"/>
            <a:r>
              <a:rPr lang="en-US" dirty="0">
                <a:solidFill>
                  <a:schemeClr val="bg1"/>
                </a:solidFill>
              </a:rPr>
              <a:t>LTE-M</a:t>
            </a:r>
          </a:p>
          <a:p>
            <a:pPr lvl="1"/>
            <a:r>
              <a:rPr lang="en-US" dirty="0" smtClean="0">
                <a:solidFill>
                  <a:schemeClr val="bg1"/>
                </a:solidFill>
              </a:rPr>
              <a:t>NB-IoT</a:t>
            </a:r>
            <a:endParaRPr lang="en-US" dirty="0">
              <a:solidFill>
                <a:schemeClr val="bg1"/>
              </a:solidFill>
            </a:endParaRPr>
          </a:p>
        </p:txBody>
      </p:sp>
      <p:sp>
        <p:nvSpPr>
          <p:cNvPr id="4" name="TextBox 3"/>
          <p:cNvSpPr txBox="1"/>
          <p:nvPr/>
        </p:nvSpPr>
        <p:spPr>
          <a:xfrm>
            <a:off x="115910" y="652350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34623659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LTE Cat 0</a:t>
            </a:r>
          </a:p>
        </p:txBody>
      </p:sp>
      <p:sp>
        <p:nvSpPr>
          <p:cNvPr id="3" name="Content Placeholder 2"/>
          <p:cNvSpPr>
            <a:spLocks noGrp="1"/>
          </p:cNvSpPr>
          <p:nvPr>
            <p:ph idx="1"/>
          </p:nvPr>
        </p:nvSpPr>
        <p:spPr>
          <a:xfrm>
            <a:off x="700423" y="1915887"/>
            <a:ext cx="11331919" cy="3720496"/>
          </a:xfrm>
        </p:spPr>
        <p:txBody>
          <a:bodyPr>
            <a:noAutofit/>
          </a:bodyPr>
          <a:lstStyle/>
          <a:p>
            <a:r>
              <a:rPr lang="en-US" sz="2400" dirty="0">
                <a:solidFill>
                  <a:schemeClr val="bg1"/>
                </a:solidFill>
              </a:rPr>
              <a:t>The first enhancements to better support IoT devices in 3GPP occurred in LTE Release 12. </a:t>
            </a:r>
          </a:p>
          <a:p>
            <a:endParaRPr lang="en-US" sz="2400" dirty="0">
              <a:solidFill>
                <a:schemeClr val="bg1"/>
              </a:solidFill>
            </a:endParaRPr>
          </a:p>
          <a:p>
            <a:r>
              <a:rPr lang="en-US" sz="2400" dirty="0">
                <a:solidFill>
                  <a:schemeClr val="bg1"/>
                </a:solidFill>
              </a:rPr>
              <a:t>A new user equipment (UE) category, Category 0, was added, with devices running at a maximum data rate of 1 Mbps.</a:t>
            </a:r>
          </a:p>
          <a:p>
            <a:endParaRPr lang="en-US" sz="2400" dirty="0">
              <a:solidFill>
                <a:schemeClr val="bg1"/>
              </a:solidFill>
            </a:endParaRPr>
          </a:p>
          <a:p>
            <a:r>
              <a:rPr lang="en-US" sz="2400" dirty="0">
                <a:solidFill>
                  <a:schemeClr val="bg1"/>
                </a:solidFill>
              </a:rPr>
              <a:t>Category 0 includes important characteristics to be supported by both the network and end devices. </a:t>
            </a:r>
          </a:p>
          <a:p>
            <a:endParaRPr lang="en-US" sz="2400" dirty="0">
              <a:solidFill>
                <a:schemeClr val="bg1"/>
              </a:solidFill>
            </a:endParaRPr>
          </a:p>
          <a:p>
            <a:r>
              <a:rPr lang="en-US" sz="2400" dirty="0">
                <a:solidFill>
                  <a:schemeClr val="bg1"/>
                </a:solidFill>
              </a:rPr>
              <a:t>Meanwhile, the UE still can operate in existing LTE systems with bandwidths up to 20 </a:t>
            </a:r>
            <a:r>
              <a:rPr lang="en-US" sz="2400" dirty="0" err="1">
                <a:solidFill>
                  <a:schemeClr val="bg1"/>
                </a:solidFill>
              </a:rPr>
              <a:t>MHz.</a:t>
            </a:r>
            <a:endParaRPr lang="en-US" sz="2400" dirty="0">
              <a:solidFill>
                <a:schemeClr val="bg1"/>
              </a:solidFill>
            </a:endParaRPr>
          </a:p>
        </p:txBody>
      </p:sp>
      <p:sp>
        <p:nvSpPr>
          <p:cNvPr id="4" name="TextBox 3"/>
          <p:cNvSpPr txBox="1"/>
          <p:nvPr/>
        </p:nvSpPr>
        <p:spPr>
          <a:xfrm>
            <a:off x="115910" y="652350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9590416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LTE-M</a:t>
            </a:r>
          </a:p>
        </p:txBody>
      </p:sp>
      <p:sp>
        <p:nvSpPr>
          <p:cNvPr id="3" name="Content Placeholder 2"/>
          <p:cNvSpPr>
            <a:spLocks noGrp="1"/>
          </p:cNvSpPr>
          <p:nvPr>
            <p:ph idx="1"/>
          </p:nvPr>
        </p:nvSpPr>
        <p:spPr>
          <a:xfrm>
            <a:off x="700424" y="1730829"/>
            <a:ext cx="11302890" cy="3615267"/>
          </a:xfrm>
        </p:spPr>
        <p:txBody>
          <a:bodyPr>
            <a:noAutofit/>
          </a:bodyPr>
          <a:lstStyle/>
          <a:p>
            <a:r>
              <a:rPr lang="en-US" sz="2400" dirty="0">
                <a:solidFill>
                  <a:schemeClr val="bg1"/>
                </a:solidFill>
              </a:rPr>
              <a:t>Following LTE Cat 0, the next step in making the licensed spectrum more supportive of IoT devices was the introduction of the LTE-M category for 3GPP LTE Release 13. </a:t>
            </a:r>
          </a:p>
          <a:p>
            <a:endParaRPr lang="en-US" sz="2400" dirty="0">
              <a:solidFill>
                <a:schemeClr val="bg1"/>
              </a:solidFill>
            </a:endParaRPr>
          </a:p>
          <a:p>
            <a:r>
              <a:rPr lang="en-US" sz="2400" dirty="0">
                <a:solidFill>
                  <a:schemeClr val="bg1"/>
                </a:solidFill>
              </a:rPr>
              <a:t>LTE-M requires new chipsets and additional software development.</a:t>
            </a:r>
          </a:p>
          <a:p>
            <a:endParaRPr lang="en-US" sz="2400" dirty="0">
              <a:solidFill>
                <a:schemeClr val="bg1"/>
              </a:solidFill>
            </a:endParaRPr>
          </a:p>
          <a:p>
            <a:r>
              <a:rPr lang="en-US" sz="2400" dirty="0">
                <a:solidFill>
                  <a:schemeClr val="bg1"/>
                </a:solidFill>
              </a:rPr>
              <a:t>Commercial deployment is expected in 2017. </a:t>
            </a:r>
          </a:p>
          <a:p>
            <a:endParaRPr lang="en-US" sz="2400" dirty="0">
              <a:solidFill>
                <a:schemeClr val="bg1"/>
              </a:solidFill>
            </a:endParaRPr>
          </a:p>
          <a:p>
            <a:r>
              <a:rPr lang="en-US" sz="2400" dirty="0">
                <a:solidFill>
                  <a:schemeClr val="bg1"/>
                </a:solidFill>
              </a:rPr>
              <a:t>Mobile carriers expect that only new LTE-M software will be required on the base stations, which will prevent re-investment in hardware.</a:t>
            </a:r>
            <a:endParaRPr lang="en-US" sz="1800" dirty="0">
              <a:solidFill>
                <a:schemeClr val="bg1"/>
              </a:solidFill>
            </a:endParaRPr>
          </a:p>
        </p:txBody>
      </p:sp>
      <p:sp>
        <p:nvSpPr>
          <p:cNvPr id="4" name="TextBox 3"/>
          <p:cNvSpPr txBox="1"/>
          <p:nvPr/>
        </p:nvSpPr>
        <p:spPr>
          <a:xfrm>
            <a:off x="115910" y="652350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4268177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NB-</a:t>
            </a:r>
            <a:r>
              <a:rPr lang="en-US" dirty="0" err="1">
                <a:latin typeface="Comic Sans MS" panose="030F0702030302020204" pitchFamily="66" charset="0"/>
              </a:rPr>
              <a:t>IoT</a:t>
            </a:r>
            <a:endParaRPr lang="en-US" dirty="0">
              <a:latin typeface="Comic Sans MS" panose="030F0702030302020204" pitchFamily="66" charset="0"/>
            </a:endParaRPr>
          </a:p>
        </p:txBody>
      </p:sp>
      <p:sp>
        <p:nvSpPr>
          <p:cNvPr id="3" name="Content Placeholder 2"/>
          <p:cNvSpPr>
            <a:spLocks noGrp="1"/>
          </p:cNvSpPr>
          <p:nvPr>
            <p:ph idx="1"/>
          </p:nvPr>
        </p:nvSpPr>
        <p:spPr>
          <a:xfrm>
            <a:off x="700423" y="743414"/>
            <a:ext cx="10791153" cy="4933238"/>
          </a:xfrm>
        </p:spPr>
        <p:txBody>
          <a:bodyPr>
            <a:noAutofit/>
          </a:bodyPr>
          <a:lstStyle/>
          <a:p>
            <a:r>
              <a:rPr lang="en-US" dirty="0">
                <a:solidFill>
                  <a:schemeClr val="bg1"/>
                </a:solidFill>
              </a:rPr>
              <a:t>Recognizing that the definition of new LTE device categories was not sufficient to support LPWA IoT requirement, 3GPP specified Narrowband IoT (NB-IoT).</a:t>
            </a:r>
          </a:p>
          <a:p>
            <a:r>
              <a:rPr lang="en-US" dirty="0">
                <a:solidFill>
                  <a:schemeClr val="bg1"/>
                </a:solidFill>
              </a:rPr>
              <a:t>Three modes of operation are applicable to NB-IoT:</a:t>
            </a:r>
          </a:p>
          <a:p>
            <a:pPr lvl="1"/>
            <a:r>
              <a:rPr lang="en-US" b="1" dirty="0">
                <a:solidFill>
                  <a:schemeClr val="bg1"/>
                </a:solidFill>
              </a:rPr>
              <a:t>Standalone</a:t>
            </a:r>
          </a:p>
          <a:p>
            <a:pPr lvl="2"/>
            <a:r>
              <a:rPr lang="en-US" dirty="0">
                <a:solidFill>
                  <a:schemeClr val="bg1"/>
                </a:solidFill>
              </a:rPr>
              <a:t>A GSM carrier is used as an NB-</a:t>
            </a:r>
            <a:r>
              <a:rPr lang="en-US" dirty="0" err="1">
                <a:solidFill>
                  <a:schemeClr val="bg1"/>
                </a:solidFill>
              </a:rPr>
              <a:t>IoT</a:t>
            </a:r>
            <a:r>
              <a:rPr lang="en-US" dirty="0">
                <a:solidFill>
                  <a:schemeClr val="bg1"/>
                </a:solidFill>
              </a:rPr>
              <a:t> carrier, enabling reuse of 900 MHz or 1800 </a:t>
            </a:r>
            <a:r>
              <a:rPr lang="en-US" dirty="0" err="1">
                <a:solidFill>
                  <a:schemeClr val="bg1"/>
                </a:solidFill>
              </a:rPr>
              <a:t>MHz.</a:t>
            </a:r>
            <a:endParaRPr lang="en-US" dirty="0">
              <a:solidFill>
                <a:schemeClr val="bg1"/>
              </a:solidFill>
            </a:endParaRPr>
          </a:p>
          <a:p>
            <a:pPr lvl="1"/>
            <a:r>
              <a:rPr lang="en-US" b="1" dirty="0">
                <a:solidFill>
                  <a:schemeClr val="bg1"/>
                </a:solidFill>
              </a:rPr>
              <a:t>In-band</a:t>
            </a:r>
          </a:p>
          <a:p>
            <a:pPr lvl="2"/>
            <a:r>
              <a:rPr lang="en-US" dirty="0">
                <a:solidFill>
                  <a:schemeClr val="bg1"/>
                </a:solidFill>
              </a:rPr>
              <a:t>Part of an LTE carrier frequency band is allocated for use as an NB-</a:t>
            </a:r>
            <a:r>
              <a:rPr lang="en-US" dirty="0" err="1">
                <a:solidFill>
                  <a:schemeClr val="bg1"/>
                </a:solidFill>
              </a:rPr>
              <a:t>IoT</a:t>
            </a:r>
            <a:r>
              <a:rPr lang="en-US" dirty="0">
                <a:solidFill>
                  <a:schemeClr val="bg1"/>
                </a:solidFill>
              </a:rPr>
              <a:t> frequency. </a:t>
            </a:r>
          </a:p>
          <a:p>
            <a:pPr lvl="1"/>
            <a:r>
              <a:rPr lang="en-US" b="1" dirty="0">
                <a:solidFill>
                  <a:schemeClr val="bg1"/>
                </a:solidFill>
              </a:rPr>
              <a:t>Guard band</a:t>
            </a:r>
          </a:p>
          <a:p>
            <a:pPr lvl="2"/>
            <a:r>
              <a:rPr lang="en-US" dirty="0">
                <a:solidFill>
                  <a:schemeClr val="bg1"/>
                </a:solidFill>
              </a:rPr>
              <a:t>An NB-</a:t>
            </a:r>
            <a:r>
              <a:rPr lang="en-US" dirty="0" err="1">
                <a:solidFill>
                  <a:schemeClr val="bg1"/>
                </a:solidFill>
              </a:rPr>
              <a:t>IoT</a:t>
            </a:r>
            <a:r>
              <a:rPr lang="en-US" dirty="0">
                <a:solidFill>
                  <a:schemeClr val="bg1"/>
                </a:solidFill>
              </a:rPr>
              <a:t> carrier is between the LTE or WCDMA bands. </a:t>
            </a:r>
          </a:p>
          <a:p>
            <a:pPr lvl="2"/>
            <a:r>
              <a:rPr lang="en-US" dirty="0">
                <a:solidFill>
                  <a:schemeClr val="bg1"/>
                </a:solidFill>
              </a:rPr>
              <a:t>This requires coexistence between LTE and NB-</a:t>
            </a:r>
            <a:r>
              <a:rPr lang="en-US" dirty="0" err="1">
                <a:solidFill>
                  <a:schemeClr val="bg1"/>
                </a:solidFill>
              </a:rPr>
              <a:t>IoT</a:t>
            </a:r>
            <a:r>
              <a:rPr lang="en-US" dirty="0">
                <a:solidFill>
                  <a:schemeClr val="bg1"/>
                </a:solidFill>
              </a:rPr>
              <a:t> bands.</a:t>
            </a:r>
            <a:endParaRPr lang="en-US" sz="1400" dirty="0">
              <a:solidFill>
                <a:schemeClr val="bg1"/>
              </a:solidFill>
            </a:endParaRPr>
          </a:p>
        </p:txBody>
      </p:sp>
      <p:sp>
        <p:nvSpPr>
          <p:cNvPr id="4" name="TextBox 3"/>
          <p:cNvSpPr txBox="1"/>
          <p:nvPr/>
        </p:nvSpPr>
        <p:spPr>
          <a:xfrm>
            <a:off x="115910" y="652350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35912180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Frequency Range</a:t>
            </a:r>
          </a:p>
        </p:txBody>
      </p:sp>
      <p:sp>
        <p:nvSpPr>
          <p:cNvPr id="3" name="Content Placeholder 2"/>
          <p:cNvSpPr>
            <a:spLocks noGrp="1"/>
          </p:cNvSpPr>
          <p:nvPr>
            <p:ph idx="1"/>
          </p:nvPr>
        </p:nvSpPr>
        <p:spPr>
          <a:xfrm>
            <a:off x="700424" y="1317682"/>
            <a:ext cx="7976530" cy="4766514"/>
          </a:xfrm>
        </p:spPr>
        <p:txBody>
          <a:bodyPr>
            <a:noAutofit/>
          </a:bodyPr>
          <a:lstStyle/>
          <a:p>
            <a:r>
              <a:rPr lang="en-US" sz="2400" b="1" dirty="0">
                <a:solidFill>
                  <a:schemeClr val="bg1"/>
                </a:solidFill>
              </a:rPr>
              <a:t>Radio</a:t>
            </a:r>
          </a:p>
          <a:p>
            <a:pPr lvl="1"/>
            <a:r>
              <a:rPr lang="en-US" sz="2400" b="1" dirty="0">
                <a:solidFill>
                  <a:schemeClr val="bg1"/>
                </a:solidFill>
              </a:rPr>
              <a:t>Signal carried in electromagnetic spectrum</a:t>
            </a:r>
          </a:p>
          <a:p>
            <a:pPr lvl="1"/>
            <a:endParaRPr lang="en-US" sz="2400" b="1" dirty="0">
              <a:solidFill>
                <a:schemeClr val="bg1"/>
              </a:solidFill>
            </a:endParaRPr>
          </a:p>
          <a:p>
            <a:pPr lvl="1"/>
            <a:r>
              <a:rPr lang="en-US" sz="2400" b="1" dirty="0">
                <a:solidFill>
                  <a:schemeClr val="bg1"/>
                </a:solidFill>
              </a:rPr>
              <a:t>Propagation environment effects:</a:t>
            </a:r>
          </a:p>
          <a:p>
            <a:pPr lvl="2"/>
            <a:r>
              <a:rPr lang="en-US" sz="2000" b="1" dirty="0">
                <a:solidFill>
                  <a:schemeClr val="bg1"/>
                </a:solidFill>
              </a:rPr>
              <a:t>Reflection</a:t>
            </a:r>
          </a:p>
          <a:p>
            <a:pPr lvl="2"/>
            <a:r>
              <a:rPr lang="en-US" sz="2000" b="1" dirty="0">
                <a:solidFill>
                  <a:schemeClr val="bg1"/>
                </a:solidFill>
              </a:rPr>
              <a:t>Obstruction by objects</a:t>
            </a:r>
          </a:p>
          <a:p>
            <a:pPr lvl="2"/>
            <a:r>
              <a:rPr lang="en-US" sz="2000" b="1" dirty="0">
                <a:solidFill>
                  <a:schemeClr val="bg1"/>
                </a:solidFill>
              </a:rPr>
              <a:t>Interference</a:t>
            </a:r>
          </a:p>
          <a:p>
            <a:endParaRPr lang="en-US" sz="2400" b="1" dirty="0">
              <a:solidFill>
                <a:schemeClr val="bg1"/>
              </a:solidFill>
            </a:endParaRPr>
          </a:p>
        </p:txBody>
      </p:sp>
    </p:spTree>
    <p:extLst>
      <p:ext uri="{BB962C8B-B14F-4D97-AF65-F5344CB8AC3E}">
        <p14:creationId xmlns:p14="http://schemas.microsoft.com/office/powerpoint/2010/main" val="27523033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Physical and Link Layers Protocols- NB-IoT</a:t>
            </a:r>
          </a:p>
        </p:txBody>
      </p:sp>
      <p:sp>
        <p:nvSpPr>
          <p:cNvPr id="3" name="Content Placeholder 2"/>
          <p:cNvSpPr>
            <a:spLocks noGrp="1"/>
          </p:cNvSpPr>
          <p:nvPr>
            <p:ph idx="1"/>
          </p:nvPr>
        </p:nvSpPr>
        <p:spPr>
          <a:xfrm>
            <a:off x="684212" y="685800"/>
            <a:ext cx="8534400" cy="2420257"/>
          </a:xfrm>
        </p:spPr>
        <p:txBody>
          <a:bodyPr>
            <a:noAutofit/>
          </a:bodyPr>
          <a:lstStyle/>
          <a:p>
            <a:r>
              <a:rPr lang="en-US" sz="3200" dirty="0">
                <a:latin typeface="Comic Sans MS" panose="030F0702030302020204" pitchFamily="66" charset="0"/>
              </a:rPr>
              <a:t>NB-IoT</a:t>
            </a:r>
          </a:p>
          <a:p>
            <a:endParaRPr lang="en-US" dirty="0">
              <a:latin typeface="Comic Sans MS" panose="030F0702030302020204" pitchFamily="66" charset="0"/>
            </a:endParaRPr>
          </a:p>
          <a:p>
            <a:endParaRPr lang="en-US" sz="500" dirty="0">
              <a:latin typeface="Comic Sans MS" panose="030F0702030302020204" pitchFamily="66" charset="0"/>
            </a:endParaRPr>
          </a:p>
          <a:p>
            <a:endParaRPr lang="en-US" sz="500" dirty="0">
              <a:latin typeface="Comic Sans MS" panose="030F0702030302020204" pitchFamily="66"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3550" y="2039937"/>
            <a:ext cx="8724900" cy="3825574"/>
          </a:xfrm>
          <a:prstGeom prst="rect">
            <a:avLst/>
          </a:prstGeom>
        </p:spPr>
      </p:pic>
    </p:spTree>
    <p:extLst>
      <p:ext uri="{BB962C8B-B14F-4D97-AF65-F5344CB8AC3E}">
        <p14:creationId xmlns:p14="http://schemas.microsoft.com/office/powerpoint/2010/main" val="23050984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1956033" cy="763525"/>
          </a:xfrm>
        </p:spPr>
        <p:txBody>
          <a:bodyPr>
            <a:normAutofit fontScale="90000"/>
          </a:bodyPr>
          <a:lstStyle/>
          <a:p>
            <a:pPr algn="l"/>
            <a:r>
              <a:rPr lang="en-US" dirty="0">
                <a:latin typeface="Comic Sans MS" panose="030F0702030302020204" pitchFamily="66" charset="0"/>
              </a:rPr>
              <a:t>Physical and Link Layers Protocols- LoRaWAN</a:t>
            </a:r>
          </a:p>
        </p:txBody>
      </p:sp>
      <p:sp>
        <p:nvSpPr>
          <p:cNvPr id="3" name="Content Placeholder 2"/>
          <p:cNvSpPr>
            <a:spLocks noGrp="1"/>
          </p:cNvSpPr>
          <p:nvPr>
            <p:ph idx="1"/>
          </p:nvPr>
        </p:nvSpPr>
        <p:spPr>
          <a:xfrm>
            <a:off x="700424" y="1303261"/>
            <a:ext cx="11099690" cy="3615267"/>
          </a:xfrm>
        </p:spPr>
        <p:txBody>
          <a:bodyPr>
            <a:noAutofit/>
          </a:bodyPr>
          <a:lstStyle/>
          <a:p>
            <a:pPr algn="just">
              <a:lnSpc>
                <a:spcPct val="150000"/>
              </a:lnSpc>
            </a:pPr>
            <a:r>
              <a:rPr lang="en-US" sz="3200" dirty="0">
                <a:solidFill>
                  <a:schemeClr val="bg1"/>
                </a:solidFill>
                <a:latin typeface="Comic Sans MS" panose="030F0702030302020204" pitchFamily="66" charset="0"/>
              </a:rPr>
              <a:t>LoRaWAN</a:t>
            </a:r>
          </a:p>
          <a:p>
            <a:pPr lvl="1" algn="just">
              <a:lnSpc>
                <a:spcPct val="150000"/>
              </a:lnSpc>
            </a:pPr>
            <a:r>
              <a:rPr lang="en-US" sz="2400" dirty="0">
                <a:solidFill>
                  <a:schemeClr val="bg1"/>
                </a:solidFill>
                <a:latin typeface="Comic Sans MS" panose="030F0702030302020204" pitchFamily="66" charset="0"/>
              </a:rPr>
              <a:t>LoRaWAN is an example of an unlicensed-band Low-Power Wide-Area (LPWA) technology.</a:t>
            </a:r>
          </a:p>
          <a:p>
            <a:pPr lvl="1" algn="just">
              <a:lnSpc>
                <a:spcPct val="150000"/>
              </a:lnSpc>
            </a:pPr>
            <a:r>
              <a:rPr lang="en-US" sz="2400" dirty="0">
                <a:solidFill>
                  <a:schemeClr val="bg1"/>
                </a:solidFill>
                <a:latin typeface="Comic Sans MS" panose="030F0702030302020204" pitchFamily="66" charset="0"/>
              </a:rPr>
              <a:t>LPWA  particularly well adapted for long-range and battery-powered endpoints.</a:t>
            </a:r>
          </a:p>
          <a:p>
            <a:pPr lvl="2" algn="just">
              <a:lnSpc>
                <a:spcPct val="150000"/>
              </a:lnSpc>
            </a:pPr>
            <a:endParaRPr lang="en-US" sz="1000" dirty="0">
              <a:solidFill>
                <a:schemeClr val="bg1"/>
              </a:solidFill>
              <a:latin typeface="Comic Sans MS" panose="030F0702030302020204" pitchFamily="66" charset="0"/>
            </a:endParaRPr>
          </a:p>
          <a:p>
            <a:pPr algn="just">
              <a:lnSpc>
                <a:spcPct val="150000"/>
              </a:lnSpc>
            </a:pPr>
            <a:endParaRPr lang="en-US" sz="700" dirty="0">
              <a:solidFill>
                <a:schemeClr val="bg1"/>
              </a:solidFill>
              <a:latin typeface="Comic Sans MS" panose="030F0702030302020204" pitchFamily="66" charset="0"/>
            </a:endParaRPr>
          </a:p>
          <a:p>
            <a:pPr algn="just">
              <a:lnSpc>
                <a:spcPct val="150000"/>
              </a:lnSpc>
            </a:pPr>
            <a:endParaRPr lang="en-US" sz="700" dirty="0">
              <a:solidFill>
                <a:schemeClr val="bg1"/>
              </a:solidFill>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40219202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148282"/>
            <a:ext cx="11636719" cy="763525"/>
          </a:xfrm>
        </p:spPr>
        <p:txBody>
          <a:bodyPr>
            <a:normAutofit fontScale="90000"/>
          </a:bodyPr>
          <a:lstStyle/>
          <a:p>
            <a:pPr algn="l"/>
            <a:r>
              <a:rPr lang="en-US" dirty="0">
                <a:latin typeface="Comic Sans MS" panose="030F0702030302020204" pitchFamily="66" charset="0"/>
              </a:rPr>
              <a:t>Physical and Link Layers Protocols- LoRaWAN</a:t>
            </a:r>
          </a:p>
        </p:txBody>
      </p:sp>
      <p:sp>
        <p:nvSpPr>
          <p:cNvPr id="3" name="Content Placeholder 2"/>
          <p:cNvSpPr>
            <a:spLocks noGrp="1"/>
          </p:cNvSpPr>
          <p:nvPr>
            <p:ph idx="1"/>
          </p:nvPr>
        </p:nvSpPr>
        <p:spPr>
          <a:xfrm>
            <a:off x="590471" y="1603568"/>
            <a:ext cx="10791153" cy="4428445"/>
          </a:xfrm>
        </p:spPr>
        <p:txBody>
          <a:bodyPr>
            <a:noAutofit/>
          </a:bodyPr>
          <a:lstStyle/>
          <a:p>
            <a:r>
              <a:rPr lang="en-US" sz="2200" dirty="0">
                <a:solidFill>
                  <a:schemeClr val="bg1"/>
                </a:solidFill>
                <a:latin typeface="Comic Sans MS" panose="030F0702030302020204" pitchFamily="66" charset="0"/>
              </a:rPr>
              <a:t>LoRaWAN Layers</a:t>
            </a:r>
          </a:p>
          <a:p>
            <a:endParaRPr lang="en-US" sz="2200" dirty="0">
              <a:solidFill>
                <a:schemeClr val="bg1"/>
              </a:solidFill>
              <a:latin typeface="Comic Sans MS" panose="030F0702030302020204" pitchFamily="66" charset="0"/>
            </a:endParaRPr>
          </a:p>
          <a:p>
            <a:endParaRPr lang="en-US" sz="2200" dirty="0">
              <a:solidFill>
                <a:schemeClr val="bg1"/>
              </a:solidFill>
              <a:latin typeface="Comic Sans MS" panose="030F0702030302020204" pitchFamily="66" charset="0"/>
            </a:endParaRPr>
          </a:p>
          <a:p>
            <a:endParaRPr lang="en-US" sz="2200" dirty="0">
              <a:solidFill>
                <a:schemeClr val="bg1"/>
              </a:solidFill>
              <a:latin typeface="Comic Sans MS" panose="030F0702030302020204" pitchFamily="66" charset="0"/>
            </a:endParaRPr>
          </a:p>
          <a:p>
            <a:endParaRPr lang="en-US" sz="2200" dirty="0">
              <a:solidFill>
                <a:schemeClr val="bg1"/>
              </a:solidFill>
              <a:latin typeface="Comic Sans MS" panose="030F0702030302020204" pitchFamily="66" charset="0"/>
            </a:endParaRPr>
          </a:p>
          <a:p>
            <a:endParaRPr lang="en-US" sz="2200" dirty="0">
              <a:solidFill>
                <a:schemeClr val="bg1"/>
              </a:solidFill>
              <a:latin typeface="Comic Sans MS" panose="030F0702030302020204" pitchFamily="66" charset="0"/>
            </a:endParaRPr>
          </a:p>
          <a:p>
            <a:endParaRPr lang="en-US" sz="2200" dirty="0">
              <a:solidFill>
                <a:schemeClr val="bg1"/>
              </a:solidFill>
              <a:latin typeface="Comic Sans MS" panose="030F0702030302020204" pitchFamily="66" charset="0"/>
            </a:endParaRPr>
          </a:p>
          <a:p>
            <a:endParaRPr lang="en-US" sz="2200" dirty="0">
              <a:solidFill>
                <a:schemeClr val="bg1"/>
              </a:solidFill>
              <a:latin typeface="Comic Sans MS" panose="030F0702030302020204" pitchFamily="66" charset="0"/>
            </a:endParaRPr>
          </a:p>
          <a:p>
            <a:endParaRPr lang="en-US" sz="2200" dirty="0">
              <a:solidFill>
                <a:schemeClr val="bg1"/>
              </a:solidFill>
              <a:latin typeface="Comic Sans MS" panose="030F0702030302020204" pitchFamily="66" charset="0"/>
            </a:endParaRPr>
          </a:p>
          <a:p>
            <a:r>
              <a:rPr lang="en-US" sz="2200" dirty="0" smtClean="0">
                <a:solidFill>
                  <a:schemeClr val="bg1"/>
                </a:solidFill>
              </a:rPr>
              <a:t>Semtech </a:t>
            </a:r>
            <a:r>
              <a:rPr lang="en-US" sz="2200" dirty="0">
                <a:solidFill>
                  <a:schemeClr val="bg1"/>
                </a:solidFill>
              </a:rPr>
              <a:t>is responsible for the PHY layer, while the </a:t>
            </a:r>
            <a:r>
              <a:rPr lang="en-US" sz="2200" dirty="0" err="1">
                <a:solidFill>
                  <a:schemeClr val="bg1"/>
                </a:solidFill>
              </a:rPr>
              <a:t>LoRa</a:t>
            </a:r>
            <a:r>
              <a:rPr lang="en-US" sz="2200" dirty="0">
                <a:solidFill>
                  <a:schemeClr val="bg1"/>
                </a:solidFill>
              </a:rPr>
              <a:t> Alliance handles the MAC layer and regional frequency bands</a:t>
            </a:r>
            <a:endParaRPr lang="en-US" sz="2200" dirty="0">
              <a:solidFill>
                <a:schemeClr val="bg1"/>
              </a:solidFill>
              <a:latin typeface="Comic Sans MS" panose="030F0702030302020204" pitchFamily="66"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674" y="2006467"/>
            <a:ext cx="10007612" cy="3301464"/>
          </a:xfrm>
          <a:prstGeom prst="rect">
            <a:avLst/>
          </a:prstGeom>
        </p:spPr>
      </p:pic>
    </p:spTree>
    <p:extLst>
      <p:ext uri="{BB962C8B-B14F-4D97-AF65-F5344CB8AC3E}">
        <p14:creationId xmlns:p14="http://schemas.microsoft.com/office/powerpoint/2010/main" val="8346355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LoRa</a:t>
            </a:r>
            <a:r>
              <a:rPr lang="en-US" dirty="0">
                <a:latin typeface="Comic Sans MS" panose="030F0702030302020204" pitchFamily="66" charset="0"/>
              </a:rPr>
              <a:t> Specification</a:t>
            </a:r>
          </a:p>
        </p:txBody>
      </p:sp>
      <p:sp>
        <p:nvSpPr>
          <p:cNvPr id="4" name="Content Placeholder 2"/>
          <p:cNvSpPr>
            <a:spLocks noGrp="1"/>
          </p:cNvSpPr>
          <p:nvPr>
            <p:ph idx="1"/>
          </p:nvPr>
        </p:nvSpPr>
        <p:spPr>
          <a:xfrm>
            <a:off x="700424" y="1302344"/>
            <a:ext cx="10791153" cy="1006141"/>
          </a:xfrm>
        </p:spPr>
        <p:txBody>
          <a:bodyPr>
            <a:normAutofit/>
          </a:bodyPr>
          <a:lstStyle/>
          <a:p>
            <a:pPr algn="just">
              <a:lnSpc>
                <a:spcPct val="170000"/>
              </a:lnSpc>
            </a:pPr>
            <a:r>
              <a:rPr lang="en-US" sz="1700" dirty="0">
                <a:solidFill>
                  <a:schemeClr val="bg1"/>
                </a:solidFill>
                <a:latin typeface="Comic Sans MS" panose="030F0702030302020204" pitchFamily="66" charset="0"/>
              </a:rPr>
              <a:t>The range between LoRa sender and receiver depends on the environment the equipment operates in. Indoor coverage largely depends on the type of building material used.</a:t>
            </a:r>
          </a:p>
        </p:txBody>
      </p:sp>
      <p:graphicFrame>
        <p:nvGraphicFramePr>
          <p:cNvPr id="3" name="Table 2"/>
          <p:cNvGraphicFramePr>
            <a:graphicFrameLocks noGrp="1"/>
          </p:cNvGraphicFramePr>
          <p:nvPr>
            <p:extLst/>
          </p:nvPr>
        </p:nvGraphicFramePr>
        <p:xfrm>
          <a:off x="1633927" y="2472403"/>
          <a:ext cx="8196290" cy="2419308"/>
        </p:xfrm>
        <a:graphic>
          <a:graphicData uri="http://schemas.openxmlformats.org/drawingml/2006/table">
            <a:tbl>
              <a:tblPr firstRow="1" bandRow="1">
                <a:tableStyleId>{21E4AEA4-8DFA-4A89-87EB-49C32662AFE0}</a:tableStyleId>
              </a:tblPr>
              <a:tblGrid>
                <a:gridCol w="4098145">
                  <a:extLst>
                    <a:ext uri="{9D8B030D-6E8A-4147-A177-3AD203B41FA5}">
                      <a16:colId xmlns="" xmlns:a16="http://schemas.microsoft.com/office/drawing/2014/main" val="20000"/>
                    </a:ext>
                  </a:extLst>
                </a:gridCol>
                <a:gridCol w="4098145">
                  <a:extLst>
                    <a:ext uri="{9D8B030D-6E8A-4147-A177-3AD203B41FA5}">
                      <a16:colId xmlns="" xmlns:a16="http://schemas.microsoft.com/office/drawing/2014/main" val="20001"/>
                    </a:ext>
                  </a:extLst>
                </a:gridCol>
              </a:tblGrid>
              <a:tr h="532116">
                <a:tc>
                  <a:txBody>
                    <a:bodyPr/>
                    <a:lstStyle/>
                    <a:p>
                      <a:pPr algn="ctr"/>
                      <a:r>
                        <a:rPr lang="en-US" sz="2400" dirty="0"/>
                        <a:t>Environment</a:t>
                      </a:r>
                      <a:endParaRPr lang="en-US" sz="2400" b="0" dirty="0"/>
                    </a:p>
                  </a:txBody>
                  <a:tcPr/>
                </a:tc>
                <a:tc>
                  <a:txBody>
                    <a:bodyPr/>
                    <a:lstStyle/>
                    <a:p>
                      <a:pPr algn="ctr"/>
                      <a:r>
                        <a:rPr lang="en-US" sz="2400" dirty="0"/>
                        <a:t>Range (km)</a:t>
                      </a:r>
                      <a:endParaRPr lang="en-US" sz="2400" b="0" dirty="0"/>
                    </a:p>
                  </a:txBody>
                  <a:tcPr/>
                </a:tc>
                <a:extLst>
                  <a:ext uri="{0D108BD9-81ED-4DB2-BD59-A6C34878D82A}">
                    <a16:rowId xmlns="" xmlns:a16="http://schemas.microsoft.com/office/drawing/2014/main" val="10000"/>
                  </a:ext>
                </a:extLst>
              </a:tr>
              <a:tr h="532116">
                <a:tc>
                  <a:txBody>
                    <a:bodyPr/>
                    <a:lstStyle/>
                    <a:p>
                      <a:pPr algn="ctr"/>
                      <a:r>
                        <a:rPr lang="en-US" sz="2400" dirty="0"/>
                        <a:t>Urban areas (towns &amp; cities)</a:t>
                      </a:r>
                      <a:endParaRPr lang="en-US" sz="2400" b="0" dirty="0"/>
                    </a:p>
                  </a:txBody>
                  <a:tcPr/>
                </a:tc>
                <a:tc>
                  <a:txBody>
                    <a:bodyPr/>
                    <a:lstStyle/>
                    <a:p>
                      <a:pPr algn="ctr"/>
                      <a:r>
                        <a:rPr lang="en-US" sz="2400" dirty="0"/>
                        <a:t>2-5</a:t>
                      </a:r>
                      <a:endParaRPr lang="en-US" sz="2400" b="0" dirty="0"/>
                    </a:p>
                  </a:txBody>
                  <a:tcPr/>
                </a:tc>
                <a:extLst>
                  <a:ext uri="{0D108BD9-81ED-4DB2-BD59-A6C34878D82A}">
                    <a16:rowId xmlns="" xmlns:a16="http://schemas.microsoft.com/office/drawing/2014/main" val="10001"/>
                  </a:ext>
                </a:extLst>
              </a:tr>
              <a:tr h="532116">
                <a:tc>
                  <a:txBody>
                    <a:bodyPr/>
                    <a:lstStyle/>
                    <a:p>
                      <a:pPr algn="ctr"/>
                      <a:r>
                        <a:rPr lang="en-US" sz="2400" dirty="0"/>
                        <a:t>Rural areas (country sides)</a:t>
                      </a:r>
                      <a:endParaRPr lang="en-US" sz="2400" b="0" dirty="0"/>
                    </a:p>
                  </a:txBody>
                  <a:tcPr/>
                </a:tc>
                <a:tc>
                  <a:txBody>
                    <a:bodyPr/>
                    <a:lstStyle/>
                    <a:p>
                      <a:pPr algn="ctr"/>
                      <a:r>
                        <a:rPr lang="en-US" sz="2400" dirty="0"/>
                        <a:t>5-15</a:t>
                      </a:r>
                      <a:endParaRPr lang="en-US" sz="2400" b="0" dirty="0"/>
                    </a:p>
                  </a:txBody>
                  <a:tcPr/>
                </a:tc>
                <a:extLst>
                  <a:ext uri="{0D108BD9-81ED-4DB2-BD59-A6C34878D82A}">
                    <a16:rowId xmlns="" xmlns:a16="http://schemas.microsoft.com/office/drawing/2014/main" val="10002"/>
                  </a:ext>
                </a:extLst>
              </a:tr>
              <a:tr h="532116">
                <a:tc>
                  <a:txBody>
                    <a:bodyPr/>
                    <a:lstStyle/>
                    <a:p>
                      <a:pPr algn="ctr"/>
                      <a:r>
                        <a:rPr lang="en-US" sz="2400" dirty="0"/>
                        <a:t>Direct Line of Sight </a:t>
                      </a:r>
                      <a:endParaRPr lang="en-US" sz="2400" b="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&gt;15</a:t>
                      </a:r>
                      <a:endParaRPr lang="en-US" sz="2400" b="0" dirty="0"/>
                    </a:p>
                  </a:txBody>
                  <a:tcPr/>
                </a:tc>
                <a:extLst>
                  <a:ext uri="{0D108BD9-81ED-4DB2-BD59-A6C34878D82A}">
                    <a16:rowId xmlns="" xmlns:a16="http://schemas.microsoft.com/office/drawing/2014/main" val="10003"/>
                  </a:ext>
                </a:extLst>
              </a:tr>
            </a:tbl>
          </a:graphicData>
        </a:graphic>
      </p:graphicFrame>
      <p:sp>
        <p:nvSpPr>
          <p:cNvPr id="5" name="Content Placeholder 2"/>
          <p:cNvSpPr txBox="1">
            <a:spLocks/>
          </p:cNvSpPr>
          <p:nvPr/>
        </p:nvSpPr>
        <p:spPr>
          <a:xfrm>
            <a:off x="700423" y="4959944"/>
            <a:ext cx="10791153" cy="100614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70000"/>
              </a:lnSpc>
            </a:pPr>
            <a:r>
              <a:rPr lang="en-US" sz="1700" dirty="0">
                <a:solidFill>
                  <a:schemeClr val="bg1"/>
                </a:solidFill>
                <a:latin typeface="Comic Sans MS" panose="030F0702030302020204" pitchFamily="66" charset="0"/>
              </a:rPr>
              <a:t>Some notable records: Andreas </a:t>
            </a:r>
            <a:r>
              <a:rPr lang="en-US" sz="1700" dirty="0" err="1">
                <a:solidFill>
                  <a:schemeClr val="bg1"/>
                </a:solidFill>
                <a:latin typeface="Comic Sans MS" panose="030F0702030302020204" pitchFamily="66" charset="0"/>
              </a:rPr>
              <a:t>Spiess</a:t>
            </a:r>
            <a:r>
              <a:rPr lang="en-US" sz="1700" dirty="0">
                <a:solidFill>
                  <a:schemeClr val="bg1"/>
                </a:solidFill>
                <a:latin typeface="Comic Sans MS" panose="030F0702030302020204" pitchFamily="66" charset="0"/>
              </a:rPr>
              <a:t>, ground to ground connection: 212 km (= 131.73 miles) Weather balloon to ground connection: 702.67 km (= 436.61 miles)</a:t>
            </a:r>
          </a:p>
        </p:txBody>
      </p:sp>
    </p:spTree>
    <p:extLst>
      <p:ext uri="{BB962C8B-B14F-4D97-AF65-F5344CB8AC3E}">
        <p14:creationId xmlns:p14="http://schemas.microsoft.com/office/powerpoint/2010/main" val="30811656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LoRaWAN</a:t>
            </a:r>
            <a:r>
              <a:rPr lang="en-US" dirty="0">
                <a:latin typeface="Comic Sans MS" panose="030F0702030302020204" pitchFamily="66" charset="0"/>
              </a:rPr>
              <a:t>- Topology</a:t>
            </a:r>
          </a:p>
        </p:txBody>
      </p:sp>
      <p:sp>
        <p:nvSpPr>
          <p:cNvPr id="3" name="Content Placeholder 2"/>
          <p:cNvSpPr>
            <a:spLocks noGrp="1"/>
          </p:cNvSpPr>
          <p:nvPr>
            <p:ph idx="1"/>
          </p:nvPr>
        </p:nvSpPr>
        <p:spPr>
          <a:xfrm>
            <a:off x="700424" y="1673930"/>
            <a:ext cx="8534400" cy="3615267"/>
          </a:xfrm>
        </p:spPr>
        <p:txBody>
          <a:bodyPr>
            <a:noAutofit/>
          </a:bodyPr>
          <a:lstStyle/>
          <a:p>
            <a:pPr algn="just">
              <a:lnSpc>
                <a:spcPct val="150000"/>
              </a:lnSpc>
            </a:pPr>
            <a:r>
              <a:rPr lang="en-US" dirty="0">
                <a:solidFill>
                  <a:schemeClr val="bg1"/>
                </a:solidFill>
                <a:latin typeface="Comic Sans MS" panose="030F0702030302020204" pitchFamily="66" charset="0"/>
              </a:rPr>
              <a:t>LoRaWAN </a:t>
            </a:r>
          </a:p>
          <a:p>
            <a:pPr lvl="1" algn="just">
              <a:lnSpc>
                <a:spcPct val="150000"/>
              </a:lnSpc>
            </a:pPr>
            <a:r>
              <a:rPr lang="en-US" sz="2400" dirty="0">
                <a:solidFill>
                  <a:schemeClr val="bg1"/>
                </a:solidFill>
                <a:latin typeface="Comic Sans MS" panose="030F0702030302020204" pitchFamily="66" charset="0"/>
              </a:rPr>
              <a:t>Topology</a:t>
            </a:r>
          </a:p>
          <a:p>
            <a:pPr lvl="2" algn="just">
              <a:lnSpc>
                <a:spcPct val="150000"/>
              </a:lnSpc>
            </a:pPr>
            <a:r>
              <a:rPr lang="en-US" sz="2000" dirty="0">
                <a:solidFill>
                  <a:schemeClr val="bg1"/>
                </a:solidFill>
                <a:latin typeface="Comic Sans MS" panose="030F0702030302020204" pitchFamily="66" charset="0"/>
              </a:rPr>
              <a:t>Star of stars</a:t>
            </a:r>
          </a:p>
          <a:p>
            <a:pPr algn="just">
              <a:lnSpc>
                <a:spcPct val="150000"/>
              </a:lnSpc>
            </a:pPr>
            <a:endParaRPr lang="en-US" sz="4800" dirty="0">
              <a:solidFill>
                <a:schemeClr val="bg1"/>
              </a:solidFill>
              <a:latin typeface="Comic Sans MS" panose="030F0702030302020204" pitchFamily="66" charset="0"/>
            </a:endParaRPr>
          </a:p>
          <a:p>
            <a:pPr lvl="3" algn="just">
              <a:lnSpc>
                <a:spcPct val="150000"/>
              </a:lnSpc>
            </a:pPr>
            <a:endParaRPr lang="en-US" sz="1800" dirty="0">
              <a:solidFill>
                <a:schemeClr val="bg1"/>
              </a:solidFill>
              <a:latin typeface="Comic Sans MS" panose="030F0702030302020204" pitchFamily="66" charset="0"/>
            </a:endParaRPr>
          </a:p>
          <a:p>
            <a:pPr lvl="2" algn="just">
              <a:lnSpc>
                <a:spcPct val="150000"/>
              </a:lnSpc>
            </a:pPr>
            <a:endParaRPr lang="en-US" sz="1600" dirty="0">
              <a:solidFill>
                <a:schemeClr val="bg1"/>
              </a:solidFill>
              <a:latin typeface="Comic Sans MS" panose="030F0702030302020204" pitchFamily="66" charset="0"/>
            </a:endParaRPr>
          </a:p>
          <a:p>
            <a:pPr algn="just">
              <a:lnSpc>
                <a:spcPct val="150000"/>
              </a:lnSpc>
            </a:pPr>
            <a:endParaRPr lang="en-US" sz="500" dirty="0">
              <a:solidFill>
                <a:schemeClr val="bg1"/>
              </a:solidFill>
              <a:latin typeface="Comic Sans MS" panose="030F0702030302020204" pitchFamily="66" charset="0"/>
            </a:endParaRPr>
          </a:p>
          <a:p>
            <a:pPr algn="just">
              <a:lnSpc>
                <a:spcPct val="150000"/>
              </a:lnSpc>
            </a:pPr>
            <a:endParaRPr lang="en-US" sz="500" dirty="0">
              <a:solidFill>
                <a:schemeClr val="bg1"/>
              </a:solidFill>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pic>
        <p:nvPicPr>
          <p:cNvPr id="6" name="Picture 5">
            <a:extLst>
              <a:ext uri="{FF2B5EF4-FFF2-40B4-BE49-F238E27FC236}">
                <a16:creationId xmlns="" xmlns:a16="http://schemas.microsoft.com/office/drawing/2014/main" id="{29AB2B2F-57F1-E343-897A-478F021DE817}"/>
              </a:ext>
            </a:extLst>
          </p:cNvPr>
          <p:cNvPicPr>
            <a:picLocks noChangeAspect="1"/>
          </p:cNvPicPr>
          <p:nvPr/>
        </p:nvPicPr>
        <p:blipFill>
          <a:blip r:embed="rId3"/>
          <a:stretch>
            <a:fillRect/>
          </a:stretch>
        </p:blipFill>
        <p:spPr>
          <a:xfrm>
            <a:off x="4084858" y="1171235"/>
            <a:ext cx="7508522" cy="4638561"/>
          </a:xfrm>
          <a:prstGeom prst="rect">
            <a:avLst/>
          </a:prstGeom>
        </p:spPr>
      </p:pic>
    </p:spTree>
    <p:extLst>
      <p:ext uri="{BB962C8B-B14F-4D97-AF65-F5344CB8AC3E}">
        <p14:creationId xmlns:p14="http://schemas.microsoft.com/office/powerpoint/2010/main" val="12449874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LoRaWAN</a:t>
            </a:r>
            <a:r>
              <a:rPr lang="en-US" dirty="0">
                <a:latin typeface="Comic Sans MS" panose="030F0702030302020204" pitchFamily="66" charset="0"/>
              </a:rPr>
              <a:t>- Topology</a:t>
            </a:r>
          </a:p>
        </p:txBody>
      </p:sp>
      <p:sp>
        <p:nvSpPr>
          <p:cNvPr id="3" name="Content Placeholder 2"/>
          <p:cNvSpPr>
            <a:spLocks noGrp="1"/>
          </p:cNvSpPr>
          <p:nvPr>
            <p:ph idx="1"/>
          </p:nvPr>
        </p:nvSpPr>
        <p:spPr>
          <a:xfrm>
            <a:off x="802227" y="1262419"/>
            <a:ext cx="10791153" cy="5067978"/>
          </a:xfrm>
        </p:spPr>
        <p:txBody>
          <a:bodyPr>
            <a:noAutofit/>
          </a:bodyPr>
          <a:lstStyle/>
          <a:p>
            <a:pPr algn="just">
              <a:lnSpc>
                <a:spcPct val="150000"/>
              </a:lnSpc>
            </a:pPr>
            <a:r>
              <a:rPr lang="en-US" sz="1800" b="1" u="sng" dirty="0">
                <a:solidFill>
                  <a:schemeClr val="bg1"/>
                </a:solidFill>
                <a:latin typeface="Comic Sans MS" panose="030F0702030302020204" pitchFamily="66" charset="0"/>
              </a:rPr>
              <a:t>End-devices: </a:t>
            </a:r>
          </a:p>
          <a:p>
            <a:pPr lvl="1" algn="just">
              <a:lnSpc>
                <a:spcPct val="150000"/>
              </a:lnSpc>
            </a:pPr>
            <a:r>
              <a:rPr lang="en-US" sz="1800" dirty="0">
                <a:solidFill>
                  <a:schemeClr val="bg1"/>
                </a:solidFill>
                <a:latin typeface="Comic Sans MS" panose="030F0702030302020204" pitchFamily="66" charset="0"/>
              </a:rPr>
              <a:t>Perform the communication gateways using </a:t>
            </a:r>
            <a:r>
              <a:rPr lang="en-US" sz="1800" dirty="0" err="1">
                <a:solidFill>
                  <a:schemeClr val="bg1"/>
                </a:solidFill>
                <a:latin typeface="Comic Sans MS" panose="030F0702030302020204" pitchFamily="66" charset="0"/>
              </a:rPr>
              <a:t>LoRa</a:t>
            </a:r>
            <a:r>
              <a:rPr lang="en-US" sz="1800" dirty="0">
                <a:solidFill>
                  <a:schemeClr val="bg1"/>
                </a:solidFill>
                <a:latin typeface="Comic Sans MS" panose="030F0702030302020204" pitchFamily="66" charset="0"/>
              </a:rPr>
              <a:t> and LoRaWAN technologies. </a:t>
            </a:r>
          </a:p>
          <a:p>
            <a:pPr algn="just">
              <a:lnSpc>
                <a:spcPct val="150000"/>
              </a:lnSpc>
            </a:pPr>
            <a:r>
              <a:rPr lang="en-US" sz="1800" b="1" u="sng" dirty="0">
                <a:solidFill>
                  <a:schemeClr val="bg1"/>
                </a:solidFill>
                <a:latin typeface="Comic Sans MS" panose="030F0702030302020204" pitchFamily="66" charset="0"/>
              </a:rPr>
              <a:t>Gateways (i.e., base stations):</a:t>
            </a:r>
          </a:p>
          <a:p>
            <a:pPr lvl="1" algn="just">
              <a:lnSpc>
                <a:spcPct val="150000"/>
              </a:lnSpc>
            </a:pPr>
            <a:r>
              <a:rPr lang="en-US" sz="1800" dirty="0">
                <a:solidFill>
                  <a:schemeClr val="bg1"/>
                </a:solidFill>
                <a:latin typeface="Comic Sans MS" panose="030F0702030302020204" pitchFamily="66" charset="0"/>
              </a:rPr>
              <a:t>Dispatch the LoRaWAN frames from the end devices to a network server using a back-haul interface with higher throughput, usually via Ethernet, 3G/4G, satellite or Wi-Fi. </a:t>
            </a:r>
          </a:p>
          <a:p>
            <a:pPr algn="just">
              <a:lnSpc>
                <a:spcPct val="150000"/>
              </a:lnSpc>
            </a:pPr>
            <a:r>
              <a:rPr lang="en-US" sz="1800" b="1" u="sng" dirty="0">
                <a:solidFill>
                  <a:schemeClr val="bg1"/>
                </a:solidFill>
                <a:latin typeface="Comic Sans MS" panose="030F0702030302020204" pitchFamily="66" charset="0"/>
              </a:rPr>
              <a:t>The Network Server:</a:t>
            </a:r>
          </a:p>
          <a:p>
            <a:pPr lvl="1" algn="just">
              <a:lnSpc>
                <a:spcPct val="150000"/>
              </a:lnSpc>
            </a:pPr>
            <a:r>
              <a:rPr lang="en-US" sz="1800" dirty="0">
                <a:solidFill>
                  <a:schemeClr val="bg1"/>
                </a:solidFill>
                <a:latin typeface="Comic Sans MS" panose="030F0702030302020204" pitchFamily="66" charset="0"/>
              </a:rPr>
              <a:t>Decodes the packets sent by the devices, performing security checks and adaptive data rate, thus generating the control data that should be sent back to the devices. </a:t>
            </a:r>
          </a:p>
          <a:p>
            <a:pPr algn="just">
              <a:lnSpc>
                <a:spcPct val="150000"/>
              </a:lnSpc>
            </a:pPr>
            <a:r>
              <a:rPr lang="en-US" sz="1800" b="1" u="sng" dirty="0">
                <a:solidFill>
                  <a:schemeClr val="bg1"/>
                </a:solidFill>
                <a:latin typeface="Comic Sans MS" panose="030F0702030302020204" pitchFamily="66" charset="0"/>
              </a:rPr>
              <a:t>Each Application:</a:t>
            </a:r>
          </a:p>
          <a:p>
            <a:pPr lvl="1" algn="just">
              <a:lnSpc>
                <a:spcPct val="150000"/>
              </a:lnSpc>
            </a:pPr>
            <a:r>
              <a:rPr lang="en-US" sz="1800" dirty="0">
                <a:solidFill>
                  <a:schemeClr val="bg1"/>
                </a:solidFill>
                <a:latin typeface="Comic Sans MS" panose="030F0702030302020204" pitchFamily="66" charset="0"/>
              </a:rPr>
              <a:t> Receives data from the network server. It should decode the security packets and uses the information to decide the action in the application.  </a:t>
            </a:r>
            <a:r>
              <a:rPr lang="en-US" sz="2000" dirty="0">
                <a:solidFill>
                  <a:schemeClr val="bg1"/>
                </a:solidFill>
                <a:latin typeface="Comic Sans MS" panose="030F0702030302020204" pitchFamily="66" charset="0"/>
              </a:rPr>
              <a:t> </a:t>
            </a:r>
            <a:endParaRPr lang="en-US" sz="300"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val="19311940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LoRaWAN</a:t>
            </a:r>
            <a:r>
              <a:rPr lang="en-US" dirty="0">
                <a:latin typeface="Comic Sans MS" panose="030F0702030302020204" pitchFamily="66" charset="0"/>
              </a:rPr>
              <a:t>- How It Works?</a:t>
            </a:r>
          </a:p>
        </p:txBody>
      </p:sp>
      <p:sp>
        <p:nvSpPr>
          <p:cNvPr id="4" name="Content Placeholder 2"/>
          <p:cNvSpPr>
            <a:spLocks noGrp="1"/>
          </p:cNvSpPr>
          <p:nvPr>
            <p:ph idx="1"/>
          </p:nvPr>
        </p:nvSpPr>
        <p:spPr>
          <a:xfrm>
            <a:off x="700424" y="1302345"/>
            <a:ext cx="10791153" cy="4993524"/>
          </a:xfrm>
        </p:spPr>
        <p:txBody>
          <a:bodyPr>
            <a:noAutofit/>
          </a:bodyPr>
          <a:lstStyle/>
          <a:p>
            <a:pPr algn="just">
              <a:lnSpc>
                <a:spcPct val="170000"/>
              </a:lnSpc>
            </a:pPr>
            <a:r>
              <a:rPr lang="en-US" sz="1700" b="1" u="sng" dirty="0">
                <a:solidFill>
                  <a:schemeClr val="bg1"/>
                </a:solidFill>
                <a:latin typeface="Comic Sans MS" panose="030F0702030302020204" pitchFamily="66" charset="0"/>
              </a:rPr>
              <a:t>End Node </a:t>
            </a:r>
          </a:p>
          <a:p>
            <a:pPr lvl="1" algn="just">
              <a:lnSpc>
                <a:spcPct val="170000"/>
              </a:lnSpc>
            </a:pPr>
            <a:r>
              <a:rPr lang="en-US" sz="1600" dirty="0">
                <a:solidFill>
                  <a:schemeClr val="bg1"/>
                </a:solidFill>
                <a:latin typeface="Comic Sans MS" panose="030F0702030302020204" pitchFamily="66" charset="0"/>
              </a:rPr>
              <a:t>broadcast its data to every gateway in its vicinity.</a:t>
            </a:r>
          </a:p>
          <a:p>
            <a:pPr algn="just">
              <a:lnSpc>
                <a:spcPct val="170000"/>
              </a:lnSpc>
            </a:pPr>
            <a:r>
              <a:rPr lang="en-US" sz="1700" b="1" u="sng" dirty="0">
                <a:solidFill>
                  <a:schemeClr val="bg1"/>
                </a:solidFill>
                <a:latin typeface="Comic Sans MS" panose="030F0702030302020204" pitchFamily="66" charset="0"/>
              </a:rPr>
              <a:t>Gateways:</a:t>
            </a:r>
          </a:p>
          <a:p>
            <a:pPr lvl="1" algn="just">
              <a:lnSpc>
                <a:spcPct val="170000"/>
              </a:lnSpc>
            </a:pPr>
            <a:r>
              <a:rPr lang="en-US" sz="1600" dirty="0">
                <a:solidFill>
                  <a:schemeClr val="bg1"/>
                </a:solidFill>
                <a:latin typeface="Comic Sans MS" panose="030F0702030302020204" pitchFamily="66" charset="0"/>
              </a:rPr>
              <a:t>Forward this packet to the network server. It is only a protocol convertor.</a:t>
            </a:r>
          </a:p>
          <a:p>
            <a:pPr algn="just">
              <a:lnSpc>
                <a:spcPct val="170000"/>
              </a:lnSpc>
            </a:pPr>
            <a:r>
              <a:rPr lang="en-US" sz="1700" b="1" u="sng" dirty="0">
                <a:solidFill>
                  <a:schemeClr val="bg1"/>
                </a:solidFill>
                <a:latin typeface="Comic Sans MS" panose="030F0702030302020204" pitchFamily="66" charset="0"/>
              </a:rPr>
              <a:t>Network Server:</a:t>
            </a:r>
          </a:p>
          <a:p>
            <a:pPr lvl="1" algn="just">
              <a:lnSpc>
                <a:spcPct val="170000"/>
              </a:lnSpc>
            </a:pPr>
            <a:r>
              <a:rPr lang="en-US" sz="1700" dirty="0">
                <a:solidFill>
                  <a:schemeClr val="bg1"/>
                </a:solidFill>
                <a:latin typeface="Comic Sans MS" panose="030F0702030302020204" pitchFamily="66" charset="0"/>
              </a:rPr>
              <a:t> </a:t>
            </a:r>
            <a:r>
              <a:rPr lang="en-US" sz="1600" dirty="0">
                <a:solidFill>
                  <a:schemeClr val="bg1"/>
                </a:solidFill>
                <a:latin typeface="Comic Sans MS" panose="030F0702030302020204" pitchFamily="66" charset="0"/>
              </a:rPr>
              <a:t>Collects the messages from all gateways and filters out the duplicate data and determines the gateway that has the best reception.</a:t>
            </a:r>
          </a:p>
          <a:p>
            <a:pPr lvl="1" algn="just">
              <a:lnSpc>
                <a:spcPct val="170000"/>
              </a:lnSpc>
            </a:pPr>
            <a:r>
              <a:rPr lang="en-US" sz="1600" dirty="0">
                <a:solidFill>
                  <a:schemeClr val="bg1"/>
                </a:solidFill>
                <a:latin typeface="Comic Sans MS" panose="030F0702030302020204" pitchFamily="66" charset="0"/>
              </a:rPr>
              <a:t>Forwards the packet to the correct application server where the end user can process the sensor data.</a:t>
            </a:r>
          </a:p>
          <a:p>
            <a:pPr algn="just">
              <a:lnSpc>
                <a:spcPct val="170000"/>
              </a:lnSpc>
            </a:pPr>
            <a:r>
              <a:rPr lang="en-US" sz="1700" dirty="0">
                <a:solidFill>
                  <a:schemeClr val="bg1"/>
                </a:solidFill>
                <a:latin typeface="Comic Sans MS" panose="030F0702030302020204" pitchFamily="66" charset="0"/>
              </a:rPr>
              <a:t>Optionally the application server can send a response back to the end node.</a:t>
            </a:r>
          </a:p>
          <a:p>
            <a:pPr lvl="1" algn="just">
              <a:lnSpc>
                <a:spcPct val="170000"/>
              </a:lnSpc>
            </a:pPr>
            <a:r>
              <a:rPr lang="en-US" sz="1600" dirty="0">
                <a:solidFill>
                  <a:schemeClr val="bg1"/>
                </a:solidFill>
                <a:latin typeface="Comic Sans MS" panose="030F0702030302020204" pitchFamily="66" charset="0"/>
              </a:rPr>
              <a:t>When a response is sent, </a:t>
            </a:r>
            <a:r>
              <a:rPr lang="en-US" sz="1600" u="sng" dirty="0">
                <a:solidFill>
                  <a:schemeClr val="bg1"/>
                </a:solidFill>
                <a:latin typeface="Comic Sans MS" panose="030F0702030302020204" pitchFamily="66" charset="0"/>
              </a:rPr>
              <a:t>the network server receives the response and determines which gateway to use to broadcast the response back to the end node</a:t>
            </a:r>
            <a:r>
              <a:rPr lang="en-US" sz="1600" dirty="0">
                <a:solidFill>
                  <a:schemeClr val="bg1"/>
                </a:solidFill>
                <a:latin typeface="Comic Sans MS" panose="030F0702030302020204" pitchFamily="66" charset="0"/>
              </a:rPr>
              <a:t>.</a:t>
            </a:r>
          </a:p>
        </p:txBody>
      </p:sp>
    </p:spTree>
    <p:extLst>
      <p:ext uri="{BB962C8B-B14F-4D97-AF65-F5344CB8AC3E}">
        <p14:creationId xmlns:p14="http://schemas.microsoft.com/office/powerpoint/2010/main" val="1712466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LoRaWAN</a:t>
            </a:r>
            <a:r>
              <a:rPr lang="en-US" dirty="0">
                <a:latin typeface="Comic Sans MS" panose="030F0702030302020204" pitchFamily="66" charset="0"/>
              </a:rPr>
              <a:t>- Topology</a:t>
            </a:r>
          </a:p>
        </p:txBody>
      </p:sp>
      <p:sp>
        <p:nvSpPr>
          <p:cNvPr id="4" name="Content Placeholder 2"/>
          <p:cNvSpPr>
            <a:spLocks noGrp="1"/>
          </p:cNvSpPr>
          <p:nvPr>
            <p:ph idx="1"/>
          </p:nvPr>
        </p:nvSpPr>
        <p:spPr>
          <a:xfrm>
            <a:off x="700424" y="1302345"/>
            <a:ext cx="10791153" cy="1620738"/>
          </a:xfrm>
        </p:spPr>
        <p:txBody>
          <a:bodyPr>
            <a:normAutofit/>
          </a:bodyPr>
          <a:lstStyle/>
          <a:p>
            <a:pPr algn="just">
              <a:lnSpc>
                <a:spcPct val="170000"/>
              </a:lnSpc>
            </a:pPr>
            <a:r>
              <a:rPr lang="en-US" sz="1700" dirty="0">
                <a:solidFill>
                  <a:schemeClr val="bg1"/>
                </a:solidFill>
                <a:latin typeface="Comic Sans MS" panose="030F0702030302020204" pitchFamily="66" charset="0"/>
              </a:rPr>
              <a:t>LoRa is an acronym for Long Range and it is a wireless technology where a low</a:t>
            </a:r>
            <a:r>
              <a:rPr lang="fa-IR" sz="1700" dirty="0">
                <a:solidFill>
                  <a:schemeClr val="bg1"/>
                </a:solidFill>
                <a:latin typeface="Comic Sans MS" panose="030F0702030302020204" pitchFamily="66" charset="0"/>
              </a:rPr>
              <a:t> </a:t>
            </a:r>
            <a:r>
              <a:rPr lang="en-US" sz="1700" dirty="0">
                <a:solidFill>
                  <a:schemeClr val="bg1"/>
                </a:solidFill>
                <a:latin typeface="Comic Sans MS" panose="030F0702030302020204" pitchFamily="66" charset="0"/>
              </a:rPr>
              <a:t>powered sender transmit small data packages (0.3 kbps to 5.5 kbps) to a receiver over</a:t>
            </a:r>
            <a:r>
              <a:rPr lang="fa-IR" sz="1700" dirty="0">
                <a:solidFill>
                  <a:schemeClr val="bg1"/>
                </a:solidFill>
                <a:latin typeface="Comic Sans MS" panose="030F0702030302020204" pitchFamily="66" charset="0"/>
              </a:rPr>
              <a:t> </a:t>
            </a:r>
            <a:r>
              <a:rPr lang="en-US" sz="1700" dirty="0">
                <a:solidFill>
                  <a:schemeClr val="bg1"/>
                </a:solidFill>
                <a:latin typeface="Comic Sans MS" panose="030F0702030302020204" pitchFamily="66" charset="0"/>
              </a:rPr>
              <a:t>a long distance.</a:t>
            </a:r>
          </a:p>
          <a:p>
            <a:pPr algn="just">
              <a:lnSpc>
                <a:spcPct val="170000"/>
              </a:lnSpc>
            </a:pPr>
            <a:r>
              <a:rPr lang="en-US" sz="1700" dirty="0">
                <a:solidFill>
                  <a:schemeClr val="bg1"/>
                </a:solidFill>
                <a:latin typeface="Comic Sans MS" panose="030F0702030302020204" pitchFamily="66" charset="0"/>
              </a:rPr>
              <a:t>A gateway can handle hundreds of devices at the same time.</a:t>
            </a:r>
          </a:p>
        </p:txBody>
      </p:sp>
      <p:pic>
        <p:nvPicPr>
          <p:cNvPr id="3" name="Picture 2"/>
          <p:cNvPicPr>
            <a:picLocks noChangeAspect="1"/>
          </p:cNvPicPr>
          <p:nvPr/>
        </p:nvPicPr>
        <p:blipFill>
          <a:blip r:embed="rId2"/>
          <a:stretch>
            <a:fillRect/>
          </a:stretch>
        </p:blipFill>
        <p:spPr>
          <a:xfrm>
            <a:off x="1210090" y="3544645"/>
            <a:ext cx="2100624" cy="3052728"/>
          </a:xfrm>
          <a:prstGeom prst="rect">
            <a:avLst/>
          </a:prstGeom>
        </p:spPr>
      </p:pic>
      <p:pic>
        <p:nvPicPr>
          <p:cNvPr id="5" name="Picture 4"/>
          <p:cNvPicPr>
            <a:picLocks noChangeAspect="1"/>
          </p:cNvPicPr>
          <p:nvPr/>
        </p:nvPicPr>
        <p:blipFill>
          <a:blip r:embed="rId3"/>
          <a:stretch>
            <a:fillRect/>
          </a:stretch>
        </p:blipFill>
        <p:spPr>
          <a:xfrm>
            <a:off x="7465108" y="3626561"/>
            <a:ext cx="4026469" cy="2888895"/>
          </a:xfrm>
          <a:prstGeom prst="rect">
            <a:avLst/>
          </a:prstGeom>
        </p:spPr>
      </p:pic>
      <p:sp>
        <p:nvSpPr>
          <p:cNvPr id="6" name="Content Placeholder 2"/>
          <p:cNvSpPr txBox="1">
            <a:spLocks/>
          </p:cNvSpPr>
          <p:nvPr/>
        </p:nvSpPr>
        <p:spPr>
          <a:xfrm>
            <a:off x="3310714" y="3544645"/>
            <a:ext cx="2955175" cy="112353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70000"/>
              </a:lnSpc>
              <a:buNone/>
            </a:pPr>
            <a:r>
              <a:rPr lang="en-US" sz="1700" dirty="0">
                <a:solidFill>
                  <a:schemeClr val="bg1"/>
                </a:solidFill>
                <a:latin typeface="Comic Sans MS" panose="030F0702030302020204" pitchFamily="66" charset="0"/>
              </a:rPr>
              <a:t>The Things Gateway</a:t>
            </a:r>
          </a:p>
          <a:p>
            <a:pPr marL="0" indent="0" algn="just">
              <a:lnSpc>
                <a:spcPct val="170000"/>
              </a:lnSpc>
              <a:buNone/>
            </a:pPr>
            <a:r>
              <a:rPr lang="en-US" sz="1700" dirty="0">
                <a:solidFill>
                  <a:schemeClr val="bg1"/>
                </a:solidFill>
                <a:latin typeface="Comic Sans MS" panose="030F0702030302020204" pitchFamily="66" charset="0"/>
              </a:rPr>
              <a:t>(gateway / concentrator)</a:t>
            </a:r>
          </a:p>
        </p:txBody>
      </p:sp>
      <p:sp>
        <p:nvSpPr>
          <p:cNvPr id="7" name="Content Placeholder 2"/>
          <p:cNvSpPr txBox="1">
            <a:spLocks/>
          </p:cNvSpPr>
          <p:nvPr/>
        </p:nvSpPr>
        <p:spPr>
          <a:xfrm>
            <a:off x="4372131" y="5514589"/>
            <a:ext cx="3447738" cy="6913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70000"/>
              </a:lnSpc>
              <a:buNone/>
            </a:pPr>
            <a:r>
              <a:rPr lang="en-US" sz="1700" dirty="0">
                <a:solidFill>
                  <a:schemeClr val="bg1"/>
                </a:solidFill>
                <a:latin typeface="Comic Sans MS" panose="030F0702030302020204" pitchFamily="66" charset="0"/>
              </a:rPr>
              <a:t>The Things Uno (end node)</a:t>
            </a:r>
          </a:p>
        </p:txBody>
      </p:sp>
    </p:spTree>
    <p:extLst>
      <p:ext uri="{BB962C8B-B14F-4D97-AF65-F5344CB8AC3E}">
        <p14:creationId xmlns:p14="http://schemas.microsoft.com/office/powerpoint/2010/main" val="1879922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755"/>
            <a:ext cx="10791153" cy="763672"/>
          </a:xfrm>
        </p:spPr>
        <p:txBody>
          <a:bodyPr>
            <a:normAutofit/>
          </a:bodyPr>
          <a:lstStyle/>
          <a:p>
            <a:pPr algn="l"/>
            <a:r>
              <a:rPr lang="en-US" dirty="0">
                <a:latin typeface="Comic Sans MS" panose="030F0702030302020204" pitchFamily="66" charset="0"/>
              </a:rPr>
              <a:t>LoRaWAN: Specification</a:t>
            </a:r>
          </a:p>
        </p:txBody>
      </p:sp>
      <p:sp>
        <p:nvSpPr>
          <p:cNvPr id="7" name="Content Placeholder 6"/>
          <p:cNvSpPr>
            <a:spLocks noGrp="1"/>
          </p:cNvSpPr>
          <p:nvPr>
            <p:ph idx="1"/>
          </p:nvPr>
        </p:nvSpPr>
        <p:spPr>
          <a:xfrm>
            <a:off x="700424" y="1670132"/>
            <a:ext cx="5869029" cy="4428445"/>
          </a:xfrm>
        </p:spPr>
        <p:txBody>
          <a:bodyPr>
            <a:normAutofit fontScale="77500" lnSpcReduction="20000"/>
          </a:bodyPr>
          <a:lstStyle/>
          <a:p>
            <a:pPr>
              <a:lnSpc>
                <a:spcPct val="150000"/>
              </a:lnSpc>
            </a:pPr>
            <a:r>
              <a:rPr lang="en-US" sz="2400" dirty="0">
                <a:solidFill>
                  <a:schemeClr val="bg1"/>
                </a:solidFill>
                <a:latin typeface="Comic Sans MS" panose="030F0702030302020204" pitchFamily="66" charset="0"/>
              </a:rPr>
              <a:t>The most </a:t>
            </a:r>
            <a:r>
              <a:rPr lang="en-US" sz="2400" b="1" dirty="0">
                <a:solidFill>
                  <a:schemeClr val="bg1"/>
                </a:solidFill>
                <a:latin typeface="Comic Sans MS" panose="030F0702030302020204" pitchFamily="66" charset="0"/>
              </a:rPr>
              <a:t>critical factors </a:t>
            </a:r>
            <a:r>
              <a:rPr lang="en-US" sz="2400" dirty="0">
                <a:solidFill>
                  <a:schemeClr val="bg1"/>
                </a:solidFill>
                <a:latin typeface="Comic Sans MS" panose="030F0702030302020204" pitchFamily="66" charset="0"/>
              </a:rPr>
              <a:t>in a LPWAN are:</a:t>
            </a:r>
          </a:p>
          <a:p>
            <a:pPr lvl="1">
              <a:lnSpc>
                <a:spcPct val="150000"/>
              </a:lnSpc>
              <a:buFont typeface="Courier New" panose="02070309020205020404" pitchFamily="49" charset="0"/>
              <a:buChar char="o"/>
            </a:pPr>
            <a:r>
              <a:rPr lang="en-US" sz="2400" dirty="0">
                <a:solidFill>
                  <a:schemeClr val="bg1"/>
                </a:solidFill>
                <a:latin typeface="Comic Sans MS" panose="030F0702030302020204" pitchFamily="66" charset="0"/>
              </a:rPr>
              <a:t>Network architecture;</a:t>
            </a:r>
          </a:p>
          <a:p>
            <a:pPr lvl="1">
              <a:lnSpc>
                <a:spcPct val="150000"/>
              </a:lnSpc>
              <a:buFont typeface="Courier New" panose="02070309020205020404" pitchFamily="49" charset="0"/>
              <a:buChar char="o"/>
            </a:pPr>
            <a:r>
              <a:rPr lang="en-US" sz="2400" dirty="0">
                <a:solidFill>
                  <a:schemeClr val="bg1"/>
                </a:solidFill>
                <a:latin typeface="Comic Sans MS" panose="030F0702030302020204" pitchFamily="66" charset="0"/>
              </a:rPr>
              <a:t>Communication range;</a:t>
            </a:r>
          </a:p>
          <a:p>
            <a:pPr lvl="1">
              <a:lnSpc>
                <a:spcPct val="150000"/>
              </a:lnSpc>
              <a:buFont typeface="Courier New" panose="02070309020205020404" pitchFamily="49" charset="0"/>
              <a:buChar char="o"/>
            </a:pPr>
            <a:r>
              <a:rPr lang="en-US" sz="2400" dirty="0">
                <a:solidFill>
                  <a:schemeClr val="bg1"/>
                </a:solidFill>
                <a:latin typeface="Comic Sans MS" panose="030F0702030302020204" pitchFamily="66" charset="0"/>
              </a:rPr>
              <a:t>Battery lifetime (low power);</a:t>
            </a:r>
          </a:p>
          <a:p>
            <a:pPr lvl="1">
              <a:lnSpc>
                <a:spcPct val="150000"/>
              </a:lnSpc>
              <a:buFont typeface="Courier New" panose="02070309020205020404" pitchFamily="49" charset="0"/>
              <a:buChar char="o"/>
            </a:pPr>
            <a:r>
              <a:rPr lang="en-US" sz="2400" dirty="0">
                <a:solidFill>
                  <a:schemeClr val="bg1"/>
                </a:solidFill>
                <a:latin typeface="Comic Sans MS" panose="030F0702030302020204" pitchFamily="66" charset="0"/>
              </a:rPr>
              <a:t>Robustness to interference;</a:t>
            </a:r>
          </a:p>
          <a:p>
            <a:pPr lvl="1">
              <a:lnSpc>
                <a:spcPct val="150000"/>
              </a:lnSpc>
              <a:buFont typeface="Courier New" panose="02070309020205020404" pitchFamily="49" charset="0"/>
              <a:buChar char="o"/>
            </a:pPr>
            <a:r>
              <a:rPr lang="en-US" sz="2400" dirty="0">
                <a:solidFill>
                  <a:schemeClr val="bg1"/>
                </a:solidFill>
                <a:latin typeface="Comic Sans MS" panose="030F0702030302020204" pitchFamily="66" charset="0"/>
              </a:rPr>
              <a:t>Network capacity (maximum number of nodes in a network);</a:t>
            </a:r>
          </a:p>
          <a:p>
            <a:pPr lvl="1">
              <a:lnSpc>
                <a:spcPct val="150000"/>
              </a:lnSpc>
              <a:buFont typeface="Courier New" panose="02070309020205020404" pitchFamily="49" charset="0"/>
              <a:buChar char="o"/>
            </a:pPr>
            <a:r>
              <a:rPr lang="en-US" sz="2400" dirty="0">
                <a:solidFill>
                  <a:schemeClr val="bg1"/>
                </a:solidFill>
                <a:latin typeface="Comic Sans MS" panose="030F0702030302020204" pitchFamily="66" charset="0"/>
              </a:rPr>
              <a:t>Network security;</a:t>
            </a:r>
          </a:p>
          <a:p>
            <a:pPr lvl="1">
              <a:lnSpc>
                <a:spcPct val="150000"/>
              </a:lnSpc>
              <a:buFont typeface="Courier New" panose="02070309020205020404" pitchFamily="49" charset="0"/>
              <a:buChar char="o"/>
            </a:pPr>
            <a:r>
              <a:rPr lang="en-US" sz="2400" dirty="0">
                <a:solidFill>
                  <a:schemeClr val="bg1"/>
                </a:solidFill>
                <a:latin typeface="Comic Sans MS" panose="030F0702030302020204" pitchFamily="66" charset="0"/>
              </a:rPr>
              <a:t>One-way </a:t>
            </a:r>
            <a:r>
              <a:rPr lang="en-US" sz="2400" i="1" dirty="0">
                <a:solidFill>
                  <a:schemeClr val="bg1"/>
                </a:solidFill>
                <a:latin typeface="Comic Sans MS" panose="030F0702030302020204" pitchFamily="66" charset="0"/>
              </a:rPr>
              <a:t>vs </a:t>
            </a:r>
            <a:r>
              <a:rPr lang="en-US" sz="2400" dirty="0">
                <a:solidFill>
                  <a:schemeClr val="bg1"/>
                </a:solidFill>
                <a:latin typeface="Comic Sans MS" panose="030F0702030302020204" pitchFamily="66" charset="0"/>
              </a:rPr>
              <a:t>two-way communication;</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63720" y="1052979"/>
            <a:ext cx="4805767" cy="5190270"/>
          </a:xfrm>
          <a:prstGeom prst="rect">
            <a:avLst/>
          </a:prstGeom>
        </p:spPr>
      </p:pic>
    </p:spTree>
    <p:extLst>
      <p:ext uri="{BB962C8B-B14F-4D97-AF65-F5344CB8AC3E}">
        <p14:creationId xmlns:p14="http://schemas.microsoft.com/office/powerpoint/2010/main" val="631793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755"/>
            <a:ext cx="10791153" cy="763672"/>
          </a:xfrm>
        </p:spPr>
        <p:txBody>
          <a:bodyPr>
            <a:normAutofit/>
          </a:bodyPr>
          <a:lstStyle/>
          <a:p>
            <a:pPr algn="l"/>
            <a:r>
              <a:rPr lang="en-US" dirty="0">
                <a:latin typeface="Comic Sans MS" panose="030F0702030302020204" pitchFamily="66" charset="0"/>
              </a:rPr>
              <a:t>LoRaWAN Use Case- Parking Occupancy </a:t>
            </a:r>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18343" y="1563125"/>
            <a:ext cx="7747129" cy="4677275"/>
          </a:xfrm>
        </p:spPr>
      </p:pic>
      <p:sp>
        <p:nvSpPr>
          <p:cNvPr id="6" name="TextBox 5"/>
          <p:cNvSpPr txBox="1"/>
          <p:nvPr/>
        </p:nvSpPr>
        <p:spPr>
          <a:xfrm>
            <a:off x="437882" y="6387921"/>
            <a:ext cx="11372045" cy="307777"/>
          </a:xfrm>
          <a:prstGeom prst="rect">
            <a:avLst/>
          </a:prstGeom>
          <a:noFill/>
        </p:spPr>
        <p:txBody>
          <a:bodyPr wrap="square" rtlCol="0">
            <a:spAutoFit/>
          </a:bodyPr>
          <a:lstStyle/>
          <a:p>
            <a:r>
              <a:rPr lang="en-US" sz="1400" dirty="0">
                <a:solidFill>
                  <a:srgbClr val="FF0000"/>
                </a:solidFill>
                <a:latin typeface="Comic Sans MS" panose="030F0702030302020204" pitchFamily="66" charset="0"/>
              </a:rPr>
              <a:t> IOT and LORAWAN</a:t>
            </a:r>
            <a:r>
              <a:rPr lang="en-US" sz="1400" dirty="0">
                <a:latin typeface="Comic Sans MS" panose="030F0702030302020204" pitchFamily="66" charset="0"/>
              </a:rPr>
              <a:t>, </a:t>
            </a:r>
            <a:r>
              <a:rPr lang="en-US" sz="1400" dirty="0" err="1">
                <a:latin typeface="Comic Sans MS" panose="030F0702030302020204" pitchFamily="66" charset="0"/>
              </a:rPr>
              <a:t>Quaenet</a:t>
            </a:r>
            <a:r>
              <a:rPr lang="en-US" sz="1400" dirty="0">
                <a:latin typeface="Comic Sans MS" panose="030F0702030302020204" pitchFamily="66" charset="0"/>
              </a:rPr>
              <a:t>, 2018</a:t>
            </a:r>
          </a:p>
        </p:txBody>
      </p:sp>
    </p:spTree>
    <p:extLst>
      <p:ext uri="{BB962C8B-B14F-4D97-AF65-F5344CB8AC3E}">
        <p14:creationId xmlns:p14="http://schemas.microsoft.com/office/powerpoint/2010/main" val="15729826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Frequency Range</a:t>
            </a:r>
          </a:p>
        </p:txBody>
      </p:sp>
      <p:pic>
        <p:nvPicPr>
          <p:cNvPr id="1026" name="Picture 2" descr="https://www.nasa.gov/sites/default/files/styles/full_width/public/thumbnails/image/spectrum_radio_optical_graphic_web.png?itok=sXZDb_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473" y="1554177"/>
            <a:ext cx="10643054" cy="4289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1809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755"/>
            <a:ext cx="10791153" cy="763672"/>
          </a:xfrm>
        </p:spPr>
        <p:txBody>
          <a:bodyPr>
            <a:normAutofit/>
          </a:bodyPr>
          <a:lstStyle/>
          <a:p>
            <a:pPr algn="l"/>
            <a:r>
              <a:rPr lang="en-US" dirty="0">
                <a:latin typeface="Comic Sans MS" panose="030F0702030302020204" pitchFamily="66" charset="0"/>
              </a:rPr>
              <a:t>LoRaWAN Use Case- Smart Lighting</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00424" y="1548611"/>
            <a:ext cx="9769587" cy="4728818"/>
          </a:xfrm>
        </p:spPr>
      </p:pic>
      <p:sp>
        <p:nvSpPr>
          <p:cNvPr id="6" name="TextBox 5"/>
          <p:cNvSpPr txBox="1"/>
          <p:nvPr/>
        </p:nvSpPr>
        <p:spPr>
          <a:xfrm>
            <a:off x="437882" y="6387921"/>
            <a:ext cx="11372045" cy="307777"/>
          </a:xfrm>
          <a:prstGeom prst="rect">
            <a:avLst/>
          </a:prstGeom>
          <a:noFill/>
        </p:spPr>
        <p:txBody>
          <a:bodyPr wrap="square" rtlCol="0">
            <a:spAutoFit/>
          </a:bodyPr>
          <a:lstStyle/>
          <a:p>
            <a:r>
              <a:rPr lang="en-US" sz="1400" dirty="0">
                <a:solidFill>
                  <a:srgbClr val="FF0000"/>
                </a:solidFill>
                <a:latin typeface="Comic Sans MS" panose="030F0702030302020204" pitchFamily="66" charset="0"/>
              </a:rPr>
              <a:t> IOT and LORAWAN</a:t>
            </a:r>
            <a:r>
              <a:rPr lang="en-US" sz="1400" dirty="0">
                <a:latin typeface="Comic Sans MS" panose="030F0702030302020204" pitchFamily="66" charset="0"/>
              </a:rPr>
              <a:t>, </a:t>
            </a:r>
            <a:r>
              <a:rPr lang="en-US" sz="1400" dirty="0" err="1">
                <a:latin typeface="Comic Sans MS" panose="030F0702030302020204" pitchFamily="66" charset="0"/>
              </a:rPr>
              <a:t>Quaenet</a:t>
            </a:r>
            <a:r>
              <a:rPr lang="en-US" sz="1400" dirty="0">
                <a:latin typeface="Comic Sans MS" panose="030F0702030302020204" pitchFamily="66" charset="0"/>
              </a:rPr>
              <a:t>, 2018</a:t>
            </a:r>
          </a:p>
        </p:txBody>
      </p:sp>
    </p:spTree>
    <p:extLst>
      <p:ext uri="{BB962C8B-B14F-4D97-AF65-F5344CB8AC3E}">
        <p14:creationId xmlns:p14="http://schemas.microsoft.com/office/powerpoint/2010/main" val="15999342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755"/>
            <a:ext cx="10791153" cy="763672"/>
          </a:xfrm>
        </p:spPr>
        <p:txBody>
          <a:bodyPr>
            <a:normAutofit/>
          </a:bodyPr>
          <a:lstStyle/>
          <a:p>
            <a:pPr algn="l"/>
            <a:r>
              <a:rPr lang="en-US" dirty="0">
                <a:latin typeface="Comic Sans MS" panose="030F0702030302020204" pitchFamily="66" charset="0"/>
              </a:rPr>
              <a:t>LoRaWAN Use Case- Asset Management</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11943" y="1483296"/>
            <a:ext cx="8824686" cy="4863600"/>
          </a:xfrm>
        </p:spPr>
      </p:pic>
      <p:sp>
        <p:nvSpPr>
          <p:cNvPr id="6" name="TextBox 5"/>
          <p:cNvSpPr txBox="1"/>
          <p:nvPr/>
        </p:nvSpPr>
        <p:spPr>
          <a:xfrm>
            <a:off x="437882" y="6387921"/>
            <a:ext cx="11372045" cy="307777"/>
          </a:xfrm>
          <a:prstGeom prst="rect">
            <a:avLst/>
          </a:prstGeom>
          <a:noFill/>
        </p:spPr>
        <p:txBody>
          <a:bodyPr wrap="square" rtlCol="0">
            <a:spAutoFit/>
          </a:bodyPr>
          <a:lstStyle/>
          <a:p>
            <a:r>
              <a:rPr lang="en-US" sz="1400" dirty="0">
                <a:solidFill>
                  <a:srgbClr val="FF0000"/>
                </a:solidFill>
                <a:latin typeface="Comic Sans MS" panose="030F0702030302020204" pitchFamily="66" charset="0"/>
              </a:rPr>
              <a:t> IOT and LORAWAN</a:t>
            </a:r>
            <a:r>
              <a:rPr lang="en-US" sz="1400" dirty="0">
                <a:latin typeface="Comic Sans MS" panose="030F0702030302020204" pitchFamily="66" charset="0"/>
              </a:rPr>
              <a:t>, </a:t>
            </a:r>
            <a:r>
              <a:rPr lang="en-US" sz="1400" dirty="0" err="1">
                <a:latin typeface="Comic Sans MS" panose="030F0702030302020204" pitchFamily="66" charset="0"/>
              </a:rPr>
              <a:t>Quaenet</a:t>
            </a:r>
            <a:r>
              <a:rPr lang="en-US" sz="1400" dirty="0">
                <a:latin typeface="Comic Sans MS" panose="030F0702030302020204" pitchFamily="66" charset="0"/>
              </a:rPr>
              <a:t>, 2018</a:t>
            </a:r>
          </a:p>
        </p:txBody>
      </p:sp>
    </p:spTree>
    <p:extLst>
      <p:ext uri="{BB962C8B-B14F-4D97-AF65-F5344CB8AC3E}">
        <p14:creationId xmlns:p14="http://schemas.microsoft.com/office/powerpoint/2010/main" val="39947234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755"/>
            <a:ext cx="10791153" cy="763672"/>
          </a:xfrm>
        </p:spPr>
        <p:txBody>
          <a:bodyPr>
            <a:normAutofit fontScale="90000"/>
          </a:bodyPr>
          <a:lstStyle/>
          <a:p>
            <a:pPr algn="l"/>
            <a:r>
              <a:rPr lang="en-US" dirty="0">
                <a:latin typeface="Comic Sans MS" panose="030F0702030302020204" pitchFamily="66" charset="0"/>
              </a:rPr>
              <a:t>LoRaWAN Use Case- Smart Waste Management</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25600" y="1207460"/>
            <a:ext cx="8236857" cy="5488238"/>
          </a:xfrm>
        </p:spPr>
      </p:pic>
      <p:sp>
        <p:nvSpPr>
          <p:cNvPr id="6" name="TextBox 5"/>
          <p:cNvSpPr txBox="1"/>
          <p:nvPr/>
        </p:nvSpPr>
        <p:spPr>
          <a:xfrm>
            <a:off x="437882" y="6387921"/>
            <a:ext cx="11372045" cy="307777"/>
          </a:xfrm>
          <a:prstGeom prst="rect">
            <a:avLst/>
          </a:prstGeom>
          <a:noFill/>
        </p:spPr>
        <p:txBody>
          <a:bodyPr wrap="square" rtlCol="0">
            <a:spAutoFit/>
          </a:bodyPr>
          <a:lstStyle/>
          <a:p>
            <a:r>
              <a:rPr lang="en-US" sz="1400" dirty="0">
                <a:solidFill>
                  <a:srgbClr val="FF0000"/>
                </a:solidFill>
                <a:latin typeface="Comic Sans MS" panose="030F0702030302020204" pitchFamily="66" charset="0"/>
              </a:rPr>
              <a:t> IOT and LORAWAN</a:t>
            </a:r>
            <a:r>
              <a:rPr lang="en-US" sz="1400" dirty="0">
                <a:latin typeface="Comic Sans MS" panose="030F0702030302020204" pitchFamily="66" charset="0"/>
              </a:rPr>
              <a:t>, </a:t>
            </a:r>
            <a:r>
              <a:rPr lang="en-US" sz="1400" dirty="0" err="1">
                <a:latin typeface="Comic Sans MS" panose="030F0702030302020204" pitchFamily="66" charset="0"/>
              </a:rPr>
              <a:t>Quaenet</a:t>
            </a:r>
            <a:r>
              <a:rPr lang="en-US" sz="1400" dirty="0">
                <a:latin typeface="Comic Sans MS" panose="030F0702030302020204" pitchFamily="66" charset="0"/>
              </a:rPr>
              <a:t>, 2018</a:t>
            </a:r>
          </a:p>
        </p:txBody>
      </p:sp>
    </p:spTree>
    <p:extLst>
      <p:ext uri="{BB962C8B-B14F-4D97-AF65-F5344CB8AC3E}">
        <p14:creationId xmlns:p14="http://schemas.microsoft.com/office/powerpoint/2010/main" val="26827071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755"/>
            <a:ext cx="10791153" cy="763672"/>
          </a:xfrm>
        </p:spPr>
        <p:txBody>
          <a:bodyPr>
            <a:normAutofit/>
          </a:bodyPr>
          <a:lstStyle/>
          <a:p>
            <a:pPr algn="l"/>
            <a:r>
              <a:rPr lang="en-US" dirty="0">
                <a:latin typeface="Comic Sans MS" panose="030F0702030302020204" pitchFamily="66" charset="0"/>
              </a:rPr>
              <a:t>LoRaWAN Use Case- Smart Environment</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4514" y="1548611"/>
            <a:ext cx="8824686" cy="4703336"/>
          </a:xfrm>
        </p:spPr>
      </p:pic>
      <p:sp>
        <p:nvSpPr>
          <p:cNvPr id="6" name="TextBox 5"/>
          <p:cNvSpPr txBox="1"/>
          <p:nvPr/>
        </p:nvSpPr>
        <p:spPr>
          <a:xfrm>
            <a:off x="437882" y="6387921"/>
            <a:ext cx="11372045" cy="307777"/>
          </a:xfrm>
          <a:prstGeom prst="rect">
            <a:avLst/>
          </a:prstGeom>
          <a:noFill/>
        </p:spPr>
        <p:txBody>
          <a:bodyPr wrap="square" rtlCol="0">
            <a:spAutoFit/>
          </a:bodyPr>
          <a:lstStyle/>
          <a:p>
            <a:r>
              <a:rPr lang="en-US" sz="1400" dirty="0">
                <a:solidFill>
                  <a:srgbClr val="FF0000"/>
                </a:solidFill>
                <a:latin typeface="Comic Sans MS" panose="030F0702030302020204" pitchFamily="66" charset="0"/>
              </a:rPr>
              <a:t> IOT and LORAWAN</a:t>
            </a:r>
            <a:r>
              <a:rPr lang="en-US" sz="1400" dirty="0">
                <a:latin typeface="Comic Sans MS" panose="030F0702030302020204" pitchFamily="66" charset="0"/>
              </a:rPr>
              <a:t>, </a:t>
            </a:r>
            <a:r>
              <a:rPr lang="en-US" sz="1400" dirty="0" err="1">
                <a:latin typeface="Comic Sans MS" panose="030F0702030302020204" pitchFamily="66" charset="0"/>
              </a:rPr>
              <a:t>Quaenet</a:t>
            </a:r>
            <a:r>
              <a:rPr lang="en-US" sz="1400" dirty="0">
                <a:latin typeface="Comic Sans MS" panose="030F0702030302020204" pitchFamily="66" charset="0"/>
              </a:rPr>
              <a:t>, 2018</a:t>
            </a:r>
          </a:p>
        </p:txBody>
      </p:sp>
    </p:spTree>
    <p:extLst>
      <p:ext uri="{BB962C8B-B14F-4D97-AF65-F5344CB8AC3E}">
        <p14:creationId xmlns:p14="http://schemas.microsoft.com/office/powerpoint/2010/main" val="18653873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755"/>
            <a:ext cx="10791153" cy="763672"/>
          </a:xfrm>
        </p:spPr>
        <p:txBody>
          <a:bodyPr>
            <a:normAutofit fontScale="90000"/>
          </a:bodyPr>
          <a:lstStyle/>
          <a:p>
            <a:pPr algn="l"/>
            <a:r>
              <a:rPr lang="en-US" dirty="0">
                <a:latin typeface="Comic Sans MS" panose="030F0702030302020204" pitchFamily="66" charset="0"/>
              </a:rPr>
              <a:t>LoRaWAN Use Case- Cold Storage Monitoring</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22236" y="1548611"/>
            <a:ext cx="6347528" cy="4429125"/>
          </a:xfrm>
        </p:spPr>
      </p:pic>
      <p:sp>
        <p:nvSpPr>
          <p:cNvPr id="6" name="TextBox 5"/>
          <p:cNvSpPr txBox="1"/>
          <p:nvPr/>
        </p:nvSpPr>
        <p:spPr>
          <a:xfrm>
            <a:off x="437882" y="6387921"/>
            <a:ext cx="11372045" cy="307777"/>
          </a:xfrm>
          <a:prstGeom prst="rect">
            <a:avLst/>
          </a:prstGeom>
          <a:noFill/>
        </p:spPr>
        <p:txBody>
          <a:bodyPr wrap="square" rtlCol="0">
            <a:spAutoFit/>
          </a:bodyPr>
          <a:lstStyle/>
          <a:p>
            <a:r>
              <a:rPr lang="en-US" sz="1400" dirty="0">
                <a:solidFill>
                  <a:srgbClr val="FF0000"/>
                </a:solidFill>
                <a:latin typeface="Comic Sans MS" panose="030F0702030302020204" pitchFamily="66" charset="0"/>
              </a:rPr>
              <a:t> IOT and LORAWAN</a:t>
            </a:r>
            <a:r>
              <a:rPr lang="en-US" sz="1400" dirty="0">
                <a:latin typeface="Comic Sans MS" panose="030F0702030302020204" pitchFamily="66" charset="0"/>
              </a:rPr>
              <a:t>, </a:t>
            </a:r>
            <a:r>
              <a:rPr lang="en-US" sz="1400" dirty="0" err="1">
                <a:latin typeface="Comic Sans MS" panose="030F0702030302020204" pitchFamily="66" charset="0"/>
              </a:rPr>
              <a:t>Quaenet</a:t>
            </a:r>
            <a:r>
              <a:rPr lang="en-US" sz="1400" dirty="0">
                <a:latin typeface="Comic Sans MS" panose="030F0702030302020204" pitchFamily="66" charset="0"/>
              </a:rPr>
              <a:t>, 2018</a:t>
            </a:r>
          </a:p>
        </p:txBody>
      </p:sp>
    </p:spTree>
    <p:extLst>
      <p:ext uri="{BB962C8B-B14F-4D97-AF65-F5344CB8AC3E}">
        <p14:creationId xmlns:p14="http://schemas.microsoft.com/office/powerpoint/2010/main" val="37052440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LoRaWAN</a:t>
            </a:r>
            <a:r>
              <a:rPr lang="en-US" dirty="0">
                <a:latin typeface="Comic Sans MS" panose="030F0702030302020204" pitchFamily="66" charset="0"/>
              </a:rPr>
              <a:t>- Physical Layer</a:t>
            </a:r>
          </a:p>
        </p:txBody>
      </p:sp>
      <p:sp>
        <p:nvSpPr>
          <p:cNvPr id="3" name="Content Placeholder 2"/>
          <p:cNvSpPr>
            <a:spLocks noGrp="1"/>
          </p:cNvSpPr>
          <p:nvPr>
            <p:ph idx="1"/>
          </p:nvPr>
        </p:nvSpPr>
        <p:spPr>
          <a:xfrm>
            <a:off x="700423" y="1138426"/>
            <a:ext cx="10791153" cy="4741082"/>
          </a:xfrm>
        </p:spPr>
        <p:txBody>
          <a:bodyPr>
            <a:noAutofit/>
          </a:bodyPr>
          <a:lstStyle/>
          <a:p>
            <a:r>
              <a:rPr lang="en-US" sz="2400" dirty="0">
                <a:solidFill>
                  <a:schemeClr val="bg1"/>
                </a:solidFill>
              </a:rPr>
              <a:t>LoRaWAN 1.0.2 regional specifications describe the use of the main unlicensed sub-GHz frequency bands of </a:t>
            </a:r>
          </a:p>
          <a:p>
            <a:pPr lvl="1"/>
            <a:r>
              <a:rPr lang="en-US" sz="2000" dirty="0">
                <a:solidFill>
                  <a:schemeClr val="bg1"/>
                </a:solidFill>
              </a:rPr>
              <a:t>433 MHz, </a:t>
            </a:r>
          </a:p>
          <a:p>
            <a:pPr lvl="1"/>
            <a:r>
              <a:rPr lang="en-US" sz="2000" dirty="0">
                <a:solidFill>
                  <a:schemeClr val="bg1"/>
                </a:solidFill>
              </a:rPr>
              <a:t>779–787 MHz, </a:t>
            </a:r>
          </a:p>
          <a:p>
            <a:pPr lvl="1"/>
            <a:r>
              <a:rPr lang="en-US" sz="2000" dirty="0">
                <a:solidFill>
                  <a:schemeClr val="bg1"/>
                </a:solidFill>
              </a:rPr>
              <a:t>863–870 MHz, </a:t>
            </a:r>
          </a:p>
          <a:p>
            <a:pPr lvl="1"/>
            <a:r>
              <a:rPr lang="en-US" sz="2000" dirty="0">
                <a:solidFill>
                  <a:schemeClr val="bg1"/>
                </a:solidFill>
              </a:rPr>
              <a:t>and 902–928 MHz, </a:t>
            </a:r>
          </a:p>
          <a:p>
            <a:pPr lvl="1"/>
            <a:r>
              <a:rPr lang="en-US" sz="2000" dirty="0">
                <a:solidFill>
                  <a:schemeClr val="bg1"/>
                </a:solidFill>
              </a:rPr>
              <a:t>as well as regional profiles for a subset of the 902–928 MHz bandwidth</a:t>
            </a:r>
          </a:p>
          <a:p>
            <a:pPr lvl="2"/>
            <a:r>
              <a:rPr lang="en-US" sz="1800" dirty="0">
                <a:solidFill>
                  <a:schemeClr val="bg1"/>
                </a:solidFill>
              </a:rPr>
              <a:t>For example, Australia utilizes 915–928 MHz frequency bands, while South Korea uses 920–923 MHz and Japan uses 920–928 </a:t>
            </a:r>
            <a:r>
              <a:rPr lang="en-US" sz="1800" dirty="0" err="1">
                <a:solidFill>
                  <a:schemeClr val="bg1"/>
                </a:solidFill>
              </a:rPr>
              <a:t>MHz.</a:t>
            </a:r>
            <a:endParaRPr lang="en-US" sz="200" dirty="0">
              <a:solidFill>
                <a:schemeClr val="bg1"/>
              </a:solidFill>
              <a:latin typeface="Comic Sans MS" panose="030F0702030302020204" pitchFamily="66" charset="0"/>
            </a:endParaRPr>
          </a:p>
        </p:txBody>
      </p:sp>
      <p:sp>
        <p:nvSpPr>
          <p:cNvPr id="4" name="TextBox 3"/>
          <p:cNvSpPr txBox="1"/>
          <p:nvPr/>
        </p:nvSpPr>
        <p:spPr>
          <a:xfrm>
            <a:off x="115910" y="6509003"/>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24098789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1291707" cy="763525"/>
          </a:xfrm>
        </p:spPr>
        <p:txBody>
          <a:bodyPr>
            <a:normAutofit/>
          </a:bodyPr>
          <a:lstStyle/>
          <a:p>
            <a:pPr algn="l"/>
            <a:r>
              <a:rPr lang="en-US" dirty="0">
                <a:latin typeface="Comic Sans MS" panose="030F0702030302020204" pitchFamily="66" charset="0"/>
              </a:rPr>
              <a:t>ISM Band and Duty Cycle</a:t>
            </a:r>
          </a:p>
        </p:txBody>
      </p:sp>
      <p:sp>
        <p:nvSpPr>
          <p:cNvPr id="4" name="Content Placeholder 2"/>
          <p:cNvSpPr>
            <a:spLocks noGrp="1"/>
          </p:cNvSpPr>
          <p:nvPr>
            <p:ph idx="1"/>
          </p:nvPr>
        </p:nvSpPr>
        <p:spPr>
          <a:xfrm>
            <a:off x="700424" y="1138426"/>
            <a:ext cx="11291707" cy="5248357"/>
          </a:xfrm>
        </p:spPr>
        <p:txBody>
          <a:bodyPr>
            <a:noAutofit/>
          </a:bodyPr>
          <a:lstStyle/>
          <a:p>
            <a:pPr algn="just">
              <a:lnSpc>
                <a:spcPct val="170000"/>
              </a:lnSpc>
            </a:pPr>
            <a:r>
              <a:rPr lang="en-US" sz="2000" dirty="0">
                <a:solidFill>
                  <a:schemeClr val="bg1"/>
                </a:solidFill>
                <a:latin typeface="Comic Sans MS" panose="030F0702030302020204" pitchFamily="66" charset="0"/>
              </a:rPr>
              <a:t>In Europe when using the ISM band frequencies (863 MHz - 870 MHz) users must comply to the following rules:</a:t>
            </a:r>
          </a:p>
          <a:p>
            <a:pPr lvl="1" algn="just">
              <a:lnSpc>
                <a:spcPct val="170000"/>
              </a:lnSpc>
            </a:pPr>
            <a:r>
              <a:rPr lang="en-US" sz="2000" dirty="0">
                <a:solidFill>
                  <a:schemeClr val="bg1"/>
                </a:solidFill>
                <a:latin typeface="Comic Sans MS" panose="030F0702030302020204" pitchFamily="66" charset="0"/>
              </a:rPr>
              <a:t> For uplink, the maximum transmission power is limited to 25mW (14 </a:t>
            </a:r>
            <a:r>
              <a:rPr lang="en-US" sz="2000" dirty="0" err="1">
                <a:solidFill>
                  <a:schemeClr val="bg1"/>
                </a:solidFill>
                <a:latin typeface="Comic Sans MS" panose="030F0702030302020204" pitchFamily="66" charset="0"/>
              </a:rPr>
              <a:t>dBm</a:t>
            </a:r>
            <a:r>
              <a:rPr lang="en-US" sz="2000" dirty="0">
                <a:solidFill>
                  <a:schemeClr val="bg1"/>
                </a:solidFill>
                <a:latin typeface="Comic Sans MS" panose="030F0702030302020204" pitchFamily="66" charset="0"/>
              </a:rPr>
              <a:t>). </a:t>
            </a:r>
          </a:p>
          <a:p>
            <a:pPr lvl="1" algn="just">
              <a:lnSpc>
                <a:spcPct val="170000"/>
              </a:lnSpc>
            </a:pPr>
            <a:r>
              <a:rPr lang="en-US" sz="2000" dirty="0">
                <a:solidFill>
                  <a:schemeClr val="bg1"/>
                </a:solidFill>
                <a:latin typeface="Comic Sans MS" panose="030F0702030302020204" pitchFamily="66" charset="0"/>
              </a:rPr>
              <a:t>For downlink (for 869.525MHz), the maximum transmission power is limited to 0.5W (27 </a:t>
            </a:r>
            <a:r>
              <a:rPr lang="en-US" sz="2000" dirty="0" err="1">
                <a:solidFill>
                  <a:schemeClr val="bg1"/>
                </a:solidFill>
                <a:latin typeface="Comic Sans MS" panose="030F0702030302020204" pitchFamily="66" charset="0"/>
              </a:rPr>
              <a:t>dBm</a:t>
            </a:r>
            <a:r>
              <a:rPr lang="en-US" sz="2000" dirty="0">
                <a:solidFill>
                  <a:schemeClr val="bg1"/>
                </a:solidFill>
                <a:latin typeface="Comic Sans MS" panose="030F0702030302020204" pitchFamily="66" charset="0"/>
              </a:rPr>
              <a:t>)</a:t>
            </a:r>
          </a:p>
          <a:p>
            <a:pPr lvl="1" algn="just">
              <a:lnSpc>
                <a:spcPct val="170000"/>
              </a:lnSpc>
            </a:pPr>
            <a:r>
              <a:rPr lang="en-US" sz="2000" dirty="0">
                <a:solidFill>
                  <a:schemeClr val="bg1"/>
                </a:solidFill>
                <a:latin typeface="Comic Sans MS" panose="030F0702030302020204" pitchFamily="66" charset="0"/>
              </a:rPr>
              <a:t>There is an 0.1% and 1.0% duty cycle per day depending on the channel.</a:t>
            </a:r>
          </a:p>
          <a:p>
            <a:pPr algn="just">
              <a:lnSpc>
                <a:spcPct val="170000"/>
              </a:lnSpc>
            </a:pPr>
            <a:endParaRPr lang="en-US" sz="2000" dirty="0">
              <a:solidFill>
                <a:schemeClr val="bg1"/>
              </a:solidFill>
              <a:latin typeface="Comic Sans MS" panose="030F0702030302020204" pitchFamily="66" charset="0"/>
            </a:endParaRPr>
          </a:p>
          <a:p>
            <a:pPr algn="just">
              <a:lnSpc>
                <a:spcPct val="170000"/>
              </a:lnSpc>
            </a:pPr>
            <a:r>
              <a:rPr lang="en-US" sz="2000" dirty="0">
                <a:solidFill>
                  <a:schemeClr val="bg1"/>
                </a:solidFill>
                <a:latin typeface="Comic Sans MS" panose="030F0702030302020204" pitchFamily="66" charset="0"/>
              </a:rPr>
              <a:t>Besides these ISM band rules, the network service provider (for example The Things Network) can also add additional restrictions.</a:t>
            </a:r>
          </a:p>
        </p:txBody>
      </p:sp>
    </p:spTree>
    <p:extLst>
      <p:ext uri="{BB962C8B-B14F-4D97-AF65-F5344CB8AC3E}">
        <p14:creationId xmlns:p14="http://schemas.microsoft.com/office/powerpoint/2010/main" val="34255656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1291707" cy="763525"/>
          </a:xfrm>
        </p:spPr>
        <p:txBody>
          <a:bodyPr>
            <a:normAutofit/>
          </a:bodyPr>
          <a:lstStyle/>
          <a:p>
            <a:pPr algn="l"/>
            <a:r>
              <a:rPr lang="en-US" dirty="0">
                <a:latin typeface="Comic Sans MS" panose="030F0702030302020204" pitchFamily="66" charset="0"/>
              </a:rPr>
              <a:t>Time on Air (</a:t>
            </a:r>
            <a:r>
              <a:rPr lang="en-US" dirty="0" err="1">
                <a:latin typeface="Comic Sans MS" panose="030F0702030302020204" pitchFamily="66" charset="0"/>
              </a:rPr>
              <a:t>ToA</a:t>
            </a:r>
            <a:r>
              <a:rPr lang="en-US" dirty="0">
                <a:latin typeface="Comic Sans MS" panose="030F0702030302020204" pitchFamily="66" charset="0"/>
              </a:rPr>
              <a:t>)</a:t>
            </a:r>
          </a:p>
        </p:txBody>
      </p:sp>
      <p:sp>
        <p:nvSpPr>
          <p:cNvPr id="4" name="Content Placeholder 2"/>
          <p:cNvSpPr>
            <a:spLocks noGrp="1"/>
          </p:cNvSpPr>
          <p:nvPr>
            <p:ph idx="1"/>
          </p:nvPr>
        </p:nvSpPr>
        <p:spPr>
          <a:xfrm>
            <a:off x="700424" y="1302346"/>
            <a:ext cx="11291707" cy="1141052"/>
          </a:xfrm>
        </p:spPr>
        <p:txBody>
          <a:bodyPr>
            <a:noAutofit/>
          </a:bodyPr>
          <a:lstStyle/>
          <a:p>
            <a:pPr algn="just">
              <a:lnSpc>
                <a:spcPct val="170000"/>
              </a:lnSpc>
            </a:pPr>
            <a:r>
              <a:rPr lang="en-US" sz="1800" dirty="0">
                <a:solidFill>
                  <a:schemeClr val="bg1"/>
                </a:solidFill>
                <a:latin typeface="Comic Sans MS" panose="030F0702030302020204" pitchFamily="66" charset="0"/>
              </a:rPr>
              <a:t>Duty cycle is the proportion of time during which a component, device, or system is operated. The duty cycle can be expressed as a ratio or as a percentage.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592" y="2443398"/>
            <a:ext cx="10094377" cy="2890135"/>
          </a:xfrm>
          <a:prstGeom prst="rect">
            <a:avLst/>
          </a:prstGeom>
        </p:spPr>
      </p:pic>
      <p:sp>
        <p:nvSpPr>
          <p:cNvPr id="6" name="Content Placeholder 2"/>
          <p:cNvSpPr txBox="1">
            <a:spLocks/>
          </p:cNvSpPr>
          <p:nvPr/>
        </p:nvSpPr>
        <p:spPr>
          <a:xfrm>
            <a:off x="700424" y="5499592"/>
            <a:ext cx="11291707" cy="11410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70000"/>
              </a:lnSpc>
            </a:pPr>
            <a:r>
              <a:rPr lang="en-US" sz="1800" dirty="0">
                <a:solidFill>
                  <a:schemeClr val="bg1"/>
                </a:solidFill>
                <a:latin typeface="Comic Sans MS" panose="030F0702030302020204" pitchFamily="66" charset="0"/>
              </a:rPr>
              <a:t>As mentioned previously in Europe there is a 0.1% and 1.0% duty cycle per day depending on the channel.</a:t>
            </a:r>
          </a:p>
        </p:txBody>
      </p:sp>
    </p:spTree>
    <p:extLst>
      <p:ext uri="{BB962C8B-B14F-4D97-AF65-F5344CB8AC3E}">
        <p14:creationId xmlns:p14="http://schemas.microsoft.com/office/powerpoint/2010/main" val="40232793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23557"/>
            <a:ext cx="11291707" cy="814869"/>
          </a:xfrm>
        </p:spPr>
        <p:txBody>
          <a:bodyPr>
            <a:normAutofit/>
          </a:bodyPr>
          <a:lstStyle/>
          <a:p>
            <a:pPr algn="l"/>
            <a:r>
              <a:rPr lang="en-US" dirty="0">
                <a:latin typeface="Comic Sans MS" panose="030F0702030302020204" pitchFamily="66" charset="0"/>
              </a:rPr>
              <a:t>Duty Cycle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574" y="1708879"/>
            <a:ext cx="11051948" cy="3738641"/>
          </a:xfrm>
          <a:prstGeom prst="rect">
            <a:avLst/>
          </a:prstGeom>
        </p:spPr>
      </p:pic>
    </p:spTree>
    <p:extLst>
      <p:ext uri="{BB962C8B-B14F-4D97-AF65-F5344CB8AC3E}">
        <p14:creationId xmlns:p14="http://schemas.microsoft.com/office/powerpoint/2010/main" val="39709917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881748" y="263525"/>
            <a:ext cx="8785225" cy="923925"/>
          </a:xfrm>
        </p:spPr>
        <p:txBody>
          <a:bodyPr>
            <a:normAutofit/>
          </a:bodyPr>
          <a:lstStyle/>
          <a:p>
            <a:pPr algn="l"/>
            <a:r>
              <a:rPr lang="en-US" altLang="en-US" dirty="0">
                <a:latin typeface="Comic Sans MS" panose="030F0702030302020204" pitchFamily="66" charset="0"/>
              </a:rPr>
              <a:t>Duty Cycle</a:t>
            </a:r>
          </a:p>
        </p:txBody>
      </p:sp>
      <p:sp>
        <p:nvSpPr>
          <p:cNvPr id="5" name="Rectangle 3"/>
          <p:cNvSpPr txBox="1">
            <a:spLocks noChangeArrowheads="1"/>
          </p:cNvSpPr>
          <p:nvPr/>
        </p:nvSpPr>
        <p:spPr bwMode="auto">
          <a:xfrm>
            <a:off x="915435" y="1214437"/>
            <a:ext cx="10913707"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Char char="p"/>
              <a:defRPr sz="2000">
                <a:solidFill>
                  <a:schemeClr val="tx1"/>
                </a:solidFill>
                <a:latin typeface="+mn-lt"/>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mn-lt"/>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a:lstStyle>
          <a:p>
            <a:pPr marL="0" indent="0">
              <a:buNone/>
              <a:defRPr/>
            </a:pPr>
            <a:r>
              <a:rPr lang="en-US" sz="2000" dirty="0">
                <a:solidFill>
                  <a:schemeClr val="bg1"/>
                </a:solidFill>
              </a:rPr>
              <a:t>Duty-cycle regulations in the ISM bands: The maximum time each device may occupy the channel</a:t>
            </a:r>
            <a:endParaRPr lang="fa-IR" sz="1600" b="1" kern="0" dirty="0">
              <a:solidFill>
                <a:schemeClr val="bg1"/>
              </a:solidFill>
              <a:latin typeface="+mj-lt"/>
              <a:cs typeface="B Nazanin" panose="00000400000000000000" pitchFamily="2" charset="-78"/>
            </a:endParaRPr>
          </a:p>
        </p:txBody>
      </p:sp>
      <p:pic>
        <p:nvPicPr>
          <p:cNvPr id="12" name="Picture 11"/>
          <p:cNvPicPr>
            <a:picLocks noChangeAspect="1"/>
          </p:cNvPicPr>
          <p:nvPr/>
        </p:nvPicPr>
        <p:blipFill>
          <a:blip r:embed="rId2"/>
          <a:stretch>
            <a:fillRect/>
          </a:stretch>
        </p:blipFill>
        <p:spPr>
          <a:xfrm>
            <a:off x="3348945" y="3331940"/>
            <a:ext cx="5562600" cy="1222375"/>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3"/>
          <a:stretch>
            <a:fillRect/>
          </a:stretch>
        </p:blipFill>
        <p:spPr>
          <a:xfrm>
            <a:off x="3348945" y="4771801"/>
            <a:ext cx="5562600" cy="1169988"/>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4"/>
          <a:stretch>
            <a:fillRect/>
          </a:stretch>
        </p:blipFill>
        <p:spPr>
          <a:xfrm>
            <a:off x="3355295" y="2188939"/>
            <a:ext cx="5562600" cy="927100"/>
          </a:xfrm>
          <a:prstGeom prst="rect">
            <a:avLst/>
          </a:prstGeom>
          <a:ln>
            <a:noFill/>
          </a:ln>
          <a:effectLst>
            <a:outerShdw blurRad="292100" dist="139700" dir="2700000" algn="tl" rotWithShape="0">
              <a:srgbClr val="333333">
                <a:alpha val="65000"/>
              </a:srgbClr>
            </a:outerShdw>
          </a:effectLst>
        </p:spPr>
      </p:pic>
      <p:sp>
        <p:nvSpPr>
          <p:cNvPr id="50183" name="TextBox 1"/>
          <p:cNvSpPr txBox="1">
            <a:spLocks noChangeArrowheads="1"/>
          </p:cNvSpPr>
          <p:nvPr/>
        </p:nvSpPr>
        <p:spPr bwMode="auto">
          <a:xfrm>
            <a:off x="1636033" y="2488976"/>
            <a:ext cx="17938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dirty="0">
                <a:solidFill>
                  <a:schemeClr val="bg1"/>
                </a:solidFill>
                <a:cs typeface="B Nazanin" panose="00000400000000000000" pitchFamily="2" charset="-78"/>
              </a:rPr>
              <a:t>duty cycle = 20%</a:t>
            </a:r>
          </a:p>
        </p:txBody>
      </p:sp>
      <p:sp>
        <p:nvSpPr>
          <p:cNvPr id="50186" name="Rectangle 16"/>
          <p:cNvSpPr>
            <a:spLocks noChangeArrowheads="1"/>
          </p:cNvSpPr>
          <p:nvPr/>
        </p:nvSpPr>
        <p:spPr bwMode="auto">
          <a:xfrm>
            <a:off x="776972" y="6538914"/>
            <a:ext cx="89947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dirty="0" smtClean="0">
                <a:solidFill>
                  <a:schemeClr val="bg1"/>
                </a:solidFill>
              </a:rPr>
              <a:t>” </a:t>
            </a:r>
            <a:r>
              <a:rPr lang="en-US" altLang="en-US" sz="1200" dirty="0">
                <a:solidFill>
                  <a:schemeClr val="bg1"/>
                </a:solidFill>
              </a:rPr>
              <a:t>Duty Cycle for LoRaWAN Devices”, https://www.thethingsnetwork.org/docs/lorawan/duty-cycle.html</a:t>
            </a:r>
          </a:p>
        </p:txBody>
      </p:sp>
      <p:sp>
        <p:nvSpPr>
          <p:cNvPr id="50187" name="TextBox 10"/>
          <p:cNvSpPr txBox="1">
            <a:spLocks noChangeArrowheads="1"/>
          </p:cNvSpPr>
          <p:nvPr/>
        </p:nvSpPr>
        <p:spPr bwMode="auto">
          <a:xfrm>
            <a:off x="1588408" y="3846290"/>
            <a:ext cx="17938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dirty="0">
                <a:solidFill>
                  <a:schemeClr val="bg1"/>
                </a:solidFill>
                <a:cs typeface="B Nazanin" panose="00000400000000000000" pitchFamily="2" charset="-78"/>
              </a:rPr>
              <a:t>duty cycle = 60%</a:t>
            </a:r>
          </a:p>
        </p:txBody>
      </p:sp>
      <p:sp>
        <p:nvSpPr>
          <p:cNvPr id="50188" name="TextBox 17"/>
          <p:cNvSpPr txBox="1">
            <a:spLocks noChangeArrowheads="1"/>
          </p:cNvSpPr>
          <p:nvPr/>
        </p:nvSpPr>
        <p:spPr bwMode="auto">
          <a:xfrm>
            <a:off x="1563008" y="4868640"/>
            <a:ext cx="17938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dirty="0">
                <a:solidFill>
                  <a:schemeClr val="bg1"/>
                </a:solidFill>
                <a:cs typeface="B Nazanin" panose="00000400000000000000" pitchFamily="2" charset="-78"/>
              </a:rPr>
              <a:t>duty cycle = 20%</a:t>
            </a:r>
          </a:p>
        </p:txBody>
      </p:sp>
      <p:sp>
        <p:nvSpPr>
          <p:cNvPr id="50189" name="TextBox 18"/>
          <p:cNvSpPr txBox="1">
            <a:spLocks noChangeArrowheads="1"/>
          </p:cNvSpPr>
          <p:nvPr/>
        </p:nvSpPr>
        <p:spPr bwMode="auto">
          <a:xfrm>
            <a:off x="1564596" y="5405215"/>
            <a:ext cx="17938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dirty="0">
                <a:solidFill>
                  <a:schemeClr val="bg1"/>
                </a:solidFill>
                <a:cs typeface="B Nazanin" panose="00000400000000000000" pitchFamily="2" charset="-78"/>
              </a:rPr>
              <a:t>duty cycle = 40%</a:t>
            </a:r>
          </a:p>
        </p:txBody>
      </p:sp>
    </p:spTree>
    <p:extLst>
      <p:ext uri="{BB962C8B-B14F-4D97-AF65-F5344CB8AC3E}">
        <p14:creationId xmlns:p14="http://schemas.microsoft.com/office/powerpoint/2010/main" val="10014060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Frequency Range</a:t>
            </a:r>
          </a:p>
        </p:txBody>
      </p:sp>
      <p:sp>
        <p:nvSpPr>
          <p:cNvPr id="4" name="Content Placeholder 2"/>
          <p:cNvSpPr>
            <a:spLocks noGrp="1"/>
          </p:cNvSpPr>
          <p:nvPr>
            <p:ph idx="1"/>
          </p:nvPr>
        </p:nvSpPr>
        <p:spPr>
          <a:xfrm>
            <a:off x="700424" y="1807027"/>
            <a:ext cx="11223267" cy="5138057"/>
          </a:xfrm>
        </p:spPr>
        <p:txBody>
          <a:bodyPr>
            <a:noAutofit/>
          </a:bodyPr>
          <a:lstStyle/>
          <a:p>
            <a:r>
              <a:rPr lang="en-US" sz="2400" b="1" dirty="0">
                <a:solidFill>
                  <a:schemeClr val="bg1"/>
                </a:solidFill>
              </a:rPr>
              <a:t>Radio frequency range</a:t>
            </a:r>
          </a:p>
          <a:p>
            <a:pPr lvl="1"/>
            <a:r>
              <a:rPr lang="en-US" sz="2000" dirty="0">
                <a:solidFill>
                  <a:schemeClr val="bg1"/>
                </a:solidFill>
              </a:rPr>
              <a:t>30 MHz to 30 GHz </a:t>
            </a:r>
          </a:p>
          <a:p>
            <a:pPr lvl="1"/>
            <a:r>
              <a:rPr lang="en-US" sz="2000" dirty="0">
                <a:solidFill>
                  <a:schemeClr val="bg1"/>
                </a:solidFill>
              </a:rPr>
              <a:t>Suitable for omnidirectional applications</a:t>
            </a:r>
          </a:p>
          <a:p>
            <a:pPr lvl="1"/>
            <a:r>
              <a:rPr lang="en-US" sz="2000" dirty="0">
                <a:solidFill>
                  <a:schemeClr val="bg1"/>
                </a:solidFill>
              </a:rPr>
              <a:t>Frequencies of 1 GHz and above are conventionally called microwave</a:t>
            </a:r>
          </a:p>
          <a:p>
            <a:endParaRPr lang="en-US" dirty="0">
              <a:solidFill>
                <a:schemeClr val="bg1"/>
              </a:solidFill>
            </a:endParaRPr>
          </a:p>
          <a:p>
            <a:r>
              <a:rPr lang="en-US" sz="2400" b="1" dirty="0">
                <a:solidFill>
                  <a:schemeClr val="bg1"/>
                </a:solidFill>
              </a:rPr>
              <a:t>Millimeter Wave</a:t>
            </a:r>
          </a:p>
          <a:p>
            <a:pPr lvl="1"/>
            <a:r>
              <a:rPr lang="en-US" dirty="0">
                <a:solidFill>
                  <a:schemeClr val="bg1"/>
                </a:solidFill>
              </a:rPr>
              <a:t>Frequencies of 30 GHz and above are designated .</a:t>
            </a:r>
            <a:endParaRPr lang="en-US" sz="2400" b="1" dirty="0">
              <a:solidFill>
                <a:schemeClr val="bg1"/>
              </a:solidFill>
            </a:endParaRPr>
          </a:p>
          <a:p>
            <a:endParaRPr lang="en-US" sz="2400" b="1" dirty="0">
              <a:solidFill>
                <a:schemeClr val="bg1"/>
              </a:solidFill>
            </a:endParaRPr>
          </a:p>
          <a:p>
            <a:r>
              <a:rPr lang="en-US" sz="2400" b="1" dirty="0">
                <a:solidFill>
                  <a:schemeClr val="bg1"/>
                </a:solidFill>
              </a:rPr>
              <a:t>Infrared frequency range</a:t>
            </a:r>
          </a:p>
          <a:p>
            <a:pPr lvl="1"/>
            <a:r>
              <a:rPr lang="en-US" sz="2000" dirty="0">
                <a:solidFill>
                  <a:schemeClr val="bg1"/>
                </a:solidFill>
              </a:rPr>
              <a:t>Roughly, 3x10^11 (300 GHz) to 2x10^14 (200 THz)</a:t>
            </a:r>
          </a:p>
          <a:p>
            <a:pPr lvl="1"/>
            <a:r>
              <a:rPr lang="en-US" sz="2000" dirty="0">
                <a:solidFill>
                  <a:schemeClr val="bg1"/>
                </a:solidFill>
              </a:rPr>
              <a:t>Useful in local point-to-point multipoint applications within confined areas </a:t>
            </a:r>
          </a:p>
          <a:p>
            <a:pPr marL="0" indent="533400">
              <a:buNone/>
            </a:pPr>
            <a:endParaRPr lang="en-US" sz="2000" dirty="0">
              <a:solidFill>
                <a:schemeClr val="bg1"/>
              </a:solidFill>
            </a:endParaRPr>
          </a:p>
          <a:p>
            <a:pPr marL="0" indent="533400">
              <a:buNone/>
            </a:pPr>
            <a:endParaRPr lang="en-US" sz="2000" dirty="0">
              <a:solidFill>
                <a:schemeClr val="bg1"/>
              </a:solidFill>
            </a:endParaRPr>
          </a:p>
          <a:p>
            <a:pPr marL="0" indent="441325">
              <a:buNone/>
            </a:pPr>
            <a:endParaRPr lang="en-US" sz="2400" b="1" dirty="0">
              <a:solidFill>
                <a:schemeClr val="bg1"/>
              </a:solidFill>
            </a:endParaRPr>
          </a:p>
        </p:txBody>
      </p:sp>
    </p:spTree>
    <p:extLst>
      <p:ext uri="{BB962C8B-B14F-4D97-AF65-F5344CB8AC3E}">
        <p14:creationId xmlns:p14="http://schemas.microsoft.com/office/powerpoint/2010/main" val="329749552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LoRaWAN</a:t>
            </a:r>
            <a:r>
              <a:rPr lang="en-US" dirty="0">
                <a:latin typeface="Comic Sans MS" panose="030F0702030302020204" pitchFamily="66" charset="0"/>
              </a:rPr>
              <a:t>- Physical Layer</a:t>
            </a:r>
          </a:p>
        </p:txBody>
      </p:sp>
      <p:sp>
        <p:nvSpPr>
          <p:cNvPr id="3" name="Content Placeholder 2"/>
          <p:cNvSpPr>
            <a:spLocks noGrp="1"/>
          </p:cNvSpPr>
          <p:nvPr>
            <p:ph idx="1"/>
          </p:nvPr>
        </p:nvSpPr>
        <p:spPr>
          <a:xfrm>
            <a:off x="597877" y="1901951"/>
            <a:ext cx="10995503" cy="4428445"/>
          </a:xfrm>
        </p:spPr>
        <p:txBody>
          <a:bodyPr>
            <a:noAutofit/>
          </a:bodyPr>
          <a:lstStyle/>
          <a:p>
            <a:pPr algn="just">
              <a:lnSpc>
                <a:spcPct val="150000"/>
              </a:lnSpc>
            </a:pPr>
            <a:r>
              <a:rPr lang="en-US" sz="1800" dirty="0">
                <a:solidFill>
                  <a:schemeClr val="bg1"/>
                </a:solidFill>
                <a:latin typeface="Comic Sans MS" panose="030F0702030302020204" pitchFamily="66" charset="0"/>
              </a:rPr>
              <a:t>Semtech </a:t>
            </a:r>
            <a:r>
              <a:rPr lang="en-US" sz="1800" dirty="0" err="1">
                <a:solidFill>
                  <a:schemeClr val="bg1"/>
                </a:solidFill>
                <a:latin typeface="Comic Sans MS" panose="030F0702030302020204" pitchFamily="66" charset="0"/>
              </a:rPr>
              <a:t>LoRa</a:t>
            </a:r>
            <a:r>
              <a:rPr lang="en-US" sz="1800" dirty="0">
                <a:solidFill>
                  <a:schemeClr val="bg1"/>
                </a:solidFill>
                <a:latin typeface="Comic Sans MS" panose="030F0702030302020204" pitchFamily="66" charset="0"/>
              </a:rPr>
              <a:t> modulation is based on chirp spread spectrum modulation, which trades a lower data rate for receiver sensitivity to significantly increase the communication distance. </a:t>
            </a:r>
          </a:p>
          <a:p>
            <a:pPr algn="just">
              <a:lnSpc>
                <a:spcPct val="150000"/>
              </a:lnSpc>
            </a:pPr>
            <a:endParaRPr lang="en-US" sz="1800" dirty="0">
              <a:solidFill>
                <a:schemeClr val="bg1"/>
              </a:solidFill>
              <a:latin typeface="Comic Sans MS" panose="030F0702030302020204" pitchFamily="66" charset="0"/>
            </a:endParaRPr>
          </a:p>
          <a:p>
            <a:pPr algn="just">
              <a:lnSpc>
                <a:spcPct val="150000"/>
              </a:lnSpc>
            </a:pPr>
            <a:r>
              <a:rPr lang="en-US" sz="1800" dirty="0">
                <a:solidFill>
                  <a:schemeClr val="bg1"/>
                </a:solidFill>
                <a:latin typeface="Comic Sans MS" panose="030F0702030302020204" pitchFamily="66" charset="0"/>
              </a:rPr>
              <a:t>It allows demodulation below the noise floor, offers robustness to noise and interference, and manages a single channel occupation by different spreading factors. </a:t>
            </a:r>
          </a:p>
          <a:p>
            <a:pPr algn="just">
              <a:lnSpc>
                <a:spcPct val="150000"/>
              </a:lnSpc>
            </a:pPr>
            <a:endParaRPr lang="en-US" sz="1800" dirty="0">
              <a:solidFill>
                <a:schemeClr val="bg1"/>
              </a:solidFill>
              <a:latin typeface="Comic Sans MS" panose="030F0702030302020204" pitchFamily="66" charset="0"/>
            </a:endParaRPr>
          </a:p>
          <a:p>
            <a:pPr algn="just">
              <a:lnSpc>
                <a:spcPct val="150000"/>
              </a:lnSpc>
            </a:pPr>
            <a:r>
              <a:rPr lang="en-US" sz="1800" dirty="0">
                <a:solidFill>
                  <a:schemeClr val="bg1"/>
                </a:solidFill>
                <a:latin typeface="Comic Sans MS" panose="030F0702030302020204" pitchFamily="66" charset="0"/>
              </a:rPr>
              <a:t>An important feature of </a:t>
            </a:r>
            <a:r>
              <a:rPr lang="en-US" sz="1800" dirty="0" err="1">
                <a:solidFill>
                  <a:schemeClr val="bg1"/>
                </a:solidFill>
                <a:latin typeface="Comic Sans MS" panose="030F0702030302020204" pitchFamily="66" charset="0"/>
              </a:rPr>
              <a:t>LoRa</a:t>
            </a:r>
            <a:r>
              <a:rPr lang="en-US" sz="1800" dirty="0">
                <a:solidFill>
                  <a:schemeClr val="bg1"/>
                </a:solidFill>
                <a:latin typeface="Comic Sans MS" panose="030F0702030302020204" pitchFamily="66" charset="0"/>
              </a:rPr>
              <a:t> is its ability to handle various data rates via the spreading factor. </a:t>
            </a:r>
          </a:p>
          <a:p>
            <a:pPr algn="just">
              <a:lnSpc>
                <a:spcPct val="150000"/>
              </a:lnSpc>
            </a:pPr>
            <a:endParaRPr lang="en-US" sz="2000" dirty="0">
              <a:solidFill>
                <a:schemeClr val="bg1"/>
              </a:solidFill>
              <a:latin typeface="Comic Sans MS" panose="030F0702030302020204" pitchFamily="66" charset="0"/>
            </a:endParaRPr>
          </a:p>
          <a:p>
            <a:pPr lvl="3" algn="just">
              <a:lnSpc>
                <a:spcPct val="150000"/>
              </a:lnSpc>
            </a:pPr>
            <a:endParaRPr lang="en-US" sz="900" dirty="0">
              <a:solidFill>
                <a:schemeClr val="bg1"/>
              </a:solidFill>
              <a:latin typeface="Comic Sans MS" panose="030F0702030302020204" pitchFamily="66" charset="0"/>
            </a:endParaRPr>
          </a:p>
          <a:p>
            <a:pPr lvl="2" algn="just">
              <a:lnSpc>
                <a:spcPct val="150000"/>
              </a:lnSpc>
            </a:pPr>
            <a:endParaRPr lang="en-US" sz="800" dirty="0">
              <a:solidFill>
                <a:schemeClr val="bg1"/>
              </a:solidFill>
              <a:latin typeface="Comic Sans MS" panose="030F0702030302020204" pitchFamily="66" charset="0"/>
            </a:endParaRPr>
          </a:p>
          <a:p>
            <a:pPr algn="just">
              <a:lnSpc>
                <a:spcPct val="150000"/>
              </a:lnSpc>
            </a:pPr>
            <a:endParaRPr lang="en-US" sz="500" dirty="0">
              <a:solidFill>
                <a:schemeClr val="bg1"/>
              </a:solidFill>
              <a:latin typeface="Comic Sans MS" panose="030F0702030302020204" pitchFamily="66" charset="0"/>
            </a:endParaRPr>
          </a:p>
          <a:p>
            <a:pPr algn="just">
              <a:lnSpc>
                <a:spcPct val="150000"/>
              </a:lnSpc>
            </a:pPr>
            <a:endParaRPr lang="en-US" sz="500" dirty="0">
              <a:solidFill>
                <a:schemeClr val="bg1"/>
              </a:solidFill>
              <a:latin typeface="Comic Sans MS" panose="030F0702030302020204" pitchFamily="66" charset="0"/>
            </a:endParaRPr>
          </a:p>
        </p:txBody>
      </p:sp>
      <p:sp>
        <p:nvSpPr>
          <p:cNvPr id="4" name="TextBox 3"/>
          <p:cNvSpPr txBox="1"/>
          <p:nvPr/>
        </p:nvSpPr>
        <p:spPr>
          <a:xfrm>
            <a:off x="115910" y="6509003"/>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152820971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3" y="374901"/>
            <a:ext cx="13450291" cy="763525"/>
          </a:xfrm>
        </p:spPr>
        <p:txBody>
          <a:bodyPr>
            <a:normAutofit/>
          </a:bodyPr>
          <a:lstStyle/>
          <a:p>
            <a:pPr algn="l"/>
            <a:r>
              <a:rPr lang="en-US" sz="3200" dirty="0" err="1">
                <a:latin typeface="Comic Sans MS" panose="030F0702030302020204" pitchFamily="66" charset="0"/>
              </a:rPr>
              <a:t>LoRaWAN</a:t>
            </a:r>
            <a:r>
              <a:rPr lang="en-US" sz="3200" dirty="0">
                <a:latin typeface="Comic Sans MS" panose="030F0702030302020204" pitchFamily="66" charset="0"/>
              </a:rPr>
              <a:t>- Physical Layer</a:t>
            </a:r>
          </a:p>
        </p:txBody>
      </p:sp>
      <p:sp>
        <p:nvSpPr>
          <p:cNvPr id="4" name="Content Placeholder 2"/>
          <p:cNvSpPr>
            <a:spLocks noGrp="1"/>
          </p:cNvSpPr>
          <p:nvPr>
            <p:ph idx="1"/>
          </p:nvPr>
        </p:nvSpPr>
        <p:spPr>
          <a:xfrm>
            <a:off x="700423" y="1138426"/>
            <a:ext cx="11291707" cy="5607148"/>
          </a:xfrm>
        </p:spPr>
        <p:txBody>
          <a:bodyPr>
            <a:noAutofit/>
          </a:bodyPr>
          <a:lstStyle/>
          <a:p>
            <a:pPr algn="just"/>
            <a:r>
              <a:rPr lang="en-US" sz="2400" dirty="0">
                <a:solidFill>
                  <a:schemeClr val="bg1"/>
                </a:solidFill>
                <a:latin typeface="Comic Sans MS" panose="030F0702030302020204" pitchFamily="66" charset="0"/>
              </a:rPr>
              <a:t>The Data Rate Story: There are three physical factors:</a:t>
            </a:r>
          </a:p>
          <a:p>
            <a:pPr lvl="1" algn="just"/>
            <a:r>
              <a:rPr lang="en-US" sz="2400" b="1" dirty="0">
                <a:solidFill>
                  <a:schemeClr val="bg1"/>
                </a:solidFill>
              </a:rPr>
              <a:t>transmission power</a:t>
            </a:r>
            <a:r>
              <a:rPr lang="en-US" sz="2400" dirty="0">
                <a:solidFill>
                  <a:schemeClr val="bg1"/>
                </a:solidFill>
              </a:rPr>
              <a:t>, </a:t>
            </a:r>
          </a:p>
          <a:p>
            <a:pPr lvl="1" algn="just"/>
            <a:r>
              <a:rPr lang="en-US" sz="2400" b="1" dirty="0">
                <a:solidFill>
                  <a:schemeClr val="bg1"/>
                </a:solidFill>
              </a:rPr>
              <a:t>bandwidth</a:t>
            </a:r>
            <a:r>
              <a:rPr lang="en-US" sz="2400" dirty="0">
                <a:solidFill>
                  <a:schemeClr val="bg1"/>
                </a:solidFill>
              </a:rPr>
              <a:t> </a:t>
            </a:r>
          </a:p>
          <a:p>
            <a:pPr lvl="1" algn="just"/>
            <a:r>
              <a:rPr lang="en-US" sz="2400" b="1" dirty="0">
                <a:solidFill>
                  <a:schemeClr val="bg1"/>
                </a:solidFill>
              </a:rPr>
              <a:t>spreading factor</a:t>
            </a:r>
          </a:p>
          <a:p>
            <a:pPr algn="just"/>
            <a:endParaRPr lang="en-US" sz="2400" dirty="0">
              <a:solidFill>
                <a:schemeClr val="bg1"/>
              </a:solidFill>
            </a:endParaRPr>
          </a:p>
          <a:p>
            <a:pPr algn="just"/>
            <a:r>
              <a:rPr lang="en-US" sz="2400" dirty="0">
                <a:solidFill>
                  <a:schemeClr val="bg1"/>
                </a:solidFill>
              </a:rPr>
              <a:t>If you lower the </a:t>
            </a:r>
            <a:r>
              <a:rPr lang="en-US" sz="2400" dirty="0" err="1">
                <a:solidFill>
                  <a:schemeClr val="bg1"/>
                </a:solidFill>
              </a:rPr>
              <a:t>tx</a:t>
            </a:r>
            <a:r>
              <a:rPr lang="en-US" sz="2400" dirty="0">
                <a:solidFill>
                  <a:schemeClr val="bg1"/>
                </a:solidFill>
              </a:rPr>
              <a:t> power, you’ll save battery, but the range of the signal will obviously be shorter. </a:t>
            </a:r>
          </a:p>
          <a:p>
            <a:pPr algn="just"/>
            <a:endParaRPr lang="en-US" sz="2400" dirty="0">
              <a:solidFill>
                <a:schemeClr val="bg1"/>
              </a:solidFill>
            </a:endParaRPr>
          </a:p>
          <a:p>
            <a:pPr algn="just"/>
            <a:r>
              <a:rPr lang="en-US" sz="2400" dirty="0">
                <a:solidFill>
                  <a:schemeClr val="bg1"/>
                </a:solidFill>
              </a:rPr>
              <a:t>The other two factors (spreading factor and bandwidth) combined form the data rate. This determines how fast bytes are transmitted.</a:t>
            </a:r>
          </a:p>
          <a:p>
            <a:pPr algn="just"/>
            <a:endParaRPr lang="en-US" sz="2400" dirty="0">
              <a:solidFill>
                <a:schemeClr val="bg1"/>
              </a:solidFill>
            </a:endParaRPr>
          </a:p>
        </p:txBody>
      </p:sp>
    </p:spTree>
    <p:extLst>
      <p:ext uri="{BB962C8B-B14F-4D97-AF65-F5344CB8AC3E}">
        <p14:creationId xmlns:p14="http://schemas.microsoft.com/office/powerpoint/2010/main" val="67537129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384" y="-171754"/>
            <a:ext cx="8534400" cy="1507067"/>
          </a:xfrm>
        </p:spPr>
        <p:txBody>
          <a:bodyPr/>
          <a:lstStyle/>
          <a:p>
            <a:pPr algn="l"/>
            <a:r>
              <a:rPr lang="en-US" dirty="0" err="1">
                <a:latin typeface="Comic Sans MS" panose="030F0702030302020204" pitchFamily="66" charset="0"/>
              </a:rPr>
              <a:t>LoRaWAN</a:t>
            </a:r>
            <a:r>
              <a:rPr lang="en-US" dirty="0">
                <a:latin typeface="Comic Sans MS" panose="030F0702030302020204" pitchFamily="66" charset="0"/>
              </a:rPr>
              <a:t>- Physical Layer</a:t>
            </a:r>
            <a:endParaRPr lang="en-US" dirty="0"/>
          </a:p>
        </p:txBody>
      </p:sp>
      <p:pic>
        <p:nvPicPr>
          <p:cNvPr id="4" name="Picture 3"/>
          <p:cNvPicPr>
            <a:picLocks noChangeAspect="1"/>
          </p:cNvPicPr>
          <p:nvPr/>
        </p:nvPicPr>
        <p:blipFill>
          <a:blip r:embed="rId2"/>
          <a:stretch>
            <a:fillRect/>
          </a:stretch>
        </p:blipFill>
        <p:spPr>
          <a:xfrm>
            <a:off x="604383" y="1335313"/>
            <a:ext cx="10034587" cy="4305173"/>
          </a:xfrm>
          <a:prstGeom prst="rect">
            <a:avLst/>
          </a:prstGeom>
        </p:spPr>
      </p:pic>
      <p:sp>
        <p:nvSpPr>
          <p:cNvPr id="5" name="Rectangle 4"/>
          <p:cNvSpPr/>
          <p:nvPr/>
        </p:nvSpPr>
        <p:spPr>
          <a:xfrm>
            <a:off x="268941" y="6367241"/>
            <a:ext cx="8869843" cy="369332"/>
          </a:xfrm>
          <a:prstGeom prst="rect">
            <a:avLst/>
          </a:prstGeom>
        </p:spPr>
        <p:txBody>
          <a:bodyPr wrap="square">
            <a:spAutoFit/>
          </a:bodyPr>
          <a:lstStyle/>
          <a:p>
            <a:r>
              <a:rPr lang="en-US" dirty="0">
                <a:latin typeface="Calibri" panose="020F0502020204030204" pitchFamily="34" charset="0"/>
              </a:rPr>
              <a:t>http://www.linuxembedded.fr/2017/12/introduction-a-lora/</a:t>
            </a:r>
            <a:endParaRPr lang="en-US" dirty="0"/>
          </a:p>
        </p:txBody>
      </p:sp>
    </p:spTree>
    <p:extLst>
      <p:ext uri="{BB962C8B-B14F-4D97-AF65-F5344CB8AC3E}">
        <p14:creationId xmlns:p14="http://schemas.microsoft.com/office/powerpoint/2010/main" val="240327110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3" y="374901"/>
            <a:ext cx="10748973" cy="763525"/>
          </a:xfrm>
        </p:spPr>
        <p:txBody>
          <a:bodyPr>
            <a:normAutofit/>
          </a:bodyPr>
          <a:lstStyle/>
          <a:p>
            <a:pPr algn="l"/>
            <a:r>
              <a:rPr lang="en-US" sz="3200" dirty="0" err="1">
                <a:latin typeface="Comic Sans MS" panose="030F0702030302020204" pitchFamily="66" charset="0"/>
              </a:rPr>
              <a:t>LoRaWAN</a:t>
            </a:r>
            <a:r>
              <a:rPr lang="en-US" sz="3200" dirty="0">
                <a:latin typeface="Comic Sans MS" panose="030F0702030302020204" pitchFamily="66" charset="0"/>
              </a:rPr>
              <a:t>- Adaptive Data Rate</a:t>
            </a:r>
          </a:p>
        </p:txBody>
      </p:sp>
      <p:sp>
        <p:nvSpPr>
          <p:cNvPr id="4" name="Content Placeholder 2"/>
          <p:cNvSpPr>
            <a:spLocks noGrp="1"/>
          </p:cNvSpPr>
          <p:nvPr>
            <p:ph idx="1"/>
          </p:nvPr>
        </p:nvSpPr>
        <p:spPr>
          <a:xfrm>
            <a:off x="700423" y="1312598"/>
            <a:ext cx="11291707" cy="2185345"/>
          </a:xfrm>
        </p:spPr>
        <p:txBody>
          <a:bodyPr>
            <a:noAutofit/>
          </a:bodyPr>
          <a:lstStyle/>
          <a:p>
            <a:pPr algn="just"/>
            <a:endParaRPr lang="en-US" sz="2400" dirty="0">
              <a:solidFill>
                <a:schemeClr val="bg1"/>
              </a:solidFill>
            </a:endParaRPr>
          </a:p>
          <a:p>
            <a:pPr algn="just"/>
            <a:r>
              <a:rPr lang="en-US" sz="2400" dirty="0">
                <a:solidFill>
                  <a:schemeClr val="bg1"/>
                </a:solidFill>
              </a:rPr>
              <a:t>Adaptive Data Rate (ADR) is a mechanism for optimizing data rates, airtime and energy consumption in the network. </a:t>
            </a:r>
          </a:p>
          <a:p>
            <a:pPr algn="just"/>
            <a:endParaRPr lang="en-US" sz="1800" dirty="0">
              <a:solidFill>
                <a:schemeClr val="bg1"/>
              </a:solidFill>
              <a:latin typeface="Comic Sans MS" panose="030F0702030302020204" pitchFamily="66" charset="0"/>
            </a:endParaRPr>
          </a:p>
          <a:p>
            <a:pPr algn="just"/>
            <a:r>
              <a:rPr lang="en-US" sz="2400" dirty="0">
                <a:solidFill>
                  <a:schemeClr val="bg1"/>
                </a:solidFill>
              </a:rPr>
              <a:t>End devices decide if ADR should be used or not, not the application or the network.</a:t>
            </a:r>
          </a:p>
          <a:p>
            <a:pPr algn="just"/>
            <a:endParaRPr lang="en-US" sz="1800"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val="30307775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3" y="374901"/>
            <a:ext cx="13450291" cy="763525"/>
          </a:xfrm>
        </p:spPr>
        <p:txBody>
          <a:bodyPr>
            <a:normAutofit/>
          </a:bodyPr>
          <a:lstStyle/>
          <a:p>
            <a:pPr algn="l"/>
            <a:r>
              <a:rPr lang="en-US" sz="3200" dirty="0">
                <a:latin typeface="Comic Sans MS" panose="030F0702030302020204" pitchFamily="66" charset="0"/>
              </a:rPr>
              <a:t>LoRaWAN Device </a:t>
            </a:r>
            <a:r>
              <a:rPr lang="en-US" sz="3200" dirty="0" err="1">
                <a:latin typeface="Comic Sans MS" panose="030F0702030302020204" pitchFamily="66" charset="0"/>
              </a:rPr>
              <a:t>Clases</a:t>
            </a:r>
            <a:endParaRPr lang="en-US" sz="3200" dirty="0">
              <a:latin typeface="Comic Sans MS" panose="030F0702030302020204" pitchFamily="66" charset="0"/>
            </a:endParaRPr>
          </a:p>
        </p:txBody>
      </p:sp>
      <p:sp>
        <p:nvSpPr>
          <p:cNvPr id="4" name="Content Placeholder 2"/>
          <p:cNvSpPr>
            <a:spLocks noGrp="1"/>
          </p:cNvSpPr>
          <p:nvPr>
            <p:ph idx="1"/>
          </p:nvPr>
        </p:nvSpPr>
        <p:spPr>
          <a:xfrm>
            <a:off x="700423" y="1257378"/>
            <a:ext cx="11291707" cy="631384"/>
          </a:xfrm>
        </p:spPr>
        <p:txBody>
          <a:bodyPr>
            <a:noAutofit/>
          </a:bodyPr>
          <a:lstStyle/>
          <a:p>
            <a:pPr algn="just">
              <a:lnSpc>
                <a:spcPct val="170000"/>
              </a:lnSpc>
            </a:pPr>
            <a:r>
              <a:rPr lang="en-US" sz="1800" dirty="0">
                <a:solidFill>
                  <a:schemeClr val="bg1"/>
                </a:solidFill>
                <a:latin typeface="Comic Sans MS" panose="030F0702030302020204" pitchFamily="66" charset="0"/>
              </a:rPr>
              <a:t>The LoRaWAN specification defines three device classes: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423" y="2127636"/>
            <a:ext cx="10322732" cy="3658568"/>
          </a:xfrm>
          <a:prstGeom prst="rect">
            <a:avLst/>
          </a:prstGeom>
        </p:spPr>
      </p:pic>
    </p:spTree>
    <p:extLst>
      <p:ext uri="{BB962C8B-B14F-4D97-AF65-F5344CB8AC3E}">
        <p14:creationId xmlns:p14="http://schemas.microsoft.com/office/powerpoint/2010/main" val="119270195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LoRaWAN</a:t>
            </a:r>
            <a:r>
              <a:rPr lang="en-US" dirty="0">
                <a:latin typeface="Comic Sans MS" panose="030F0702030302020204" pitchFamily="66" charset="0"/>
              </a:rPr>
              <a:t>- Security</a:t>
            </a:r>
            <a:endParaRPr lang="en-US" b="1" dirty="0">
              <a:latin typeface="Comic Sans MS" panose="030F0702030302020204" pitchFamily="66" charset="0"/>
            </a:endParaRPr>
          </a:p>
        </p:txBody>
      </p:sp>
      <p:sp>
        <p:nvSpPr>
          <p:cNvPr id="8" name="Content Placeholder 2"/>
          <p:cNvSpPr>
            <a:spLocks noGrp="1"/>
          </p:cNvSpPr>
          <p:nvPr>
            <p:ph idx="1"/>
          </p:nvPr>
        </p:nvSpPr>
        <p:spPr>
          <a:xfrm>
            <a:off x="459068" y="1138426"/>
            <a:ext cx="10791153" cy="4473887"/>
          </a:xfrm>
        </p:spPr>
        <p:txBody>
          <a:bodyPr>
            <a:noAutofit/>
          </a:bodyPr>
          <a:lstStyle/>
          <a:p>
            <a:r>
              <a:rPr lang="en-US" dirty="0">
                <a:solidFill>
                  <a:schemeClr val="bg1"/>
                </a:solidFill>
              </a:rPr>
              <a:t>LoRaWAN considers two layers of security, one for the network and another for the applications.</a:t>
            </a:r>
          </a:p>
          <a:p>
            <a:endParaRPr lang="en-US" dirty="0">
              <a:solidFill>
                <a:schemeClr val="bg1"/>
              </a:solidFill>
            </a:endParaRPr>
          </a:p>
          <a:p>
            <a:r>
              <a:rPr lang="en-US" dirty="0">
                <a:solidFill>
                  <a:schemeClr val="bg1"/>
                </a:solidFill>
              </a:rPr>
              <a:t>Each end-device has key assignments done by device manufacturers or the application owners. </a:t>
            </a:r>
          </a:p>
          <a:p>
            <a:pPr lvl="1"/>
            <a:r>
              <a:rPr lang="en-US" b="1" dirty="0">
                <a:solidFill>
                  <a:schemeClr val="bg1"/>
                </a:solidFill>
              </a:rPr>
              <a:t>Other systems use </a:t>
            </a:r>
            <a:r>
              <a:rPr lang="en-US" dirty="0">
                <a:solidFill>
                  <a:schemeClr val="bg1"/>
                </a:solidFill>
              </a:rPr>
              <a:t>a </a:t>
            </a:r>
            <a:r>
              <a:rPr lang="en-US" b="1" dirty="0">
                <a:solidFill>
                  <a:schemeClr val="bg1"/>
                </a:solidFill>
              </a:rPr>
              <a:t>single key </a:t>
            </a:r>
            <a:r>
              <a:rPr lang="en-US" dirty="0">
                <a:solidFill>
                  <a:schemeClr val="bg1"/>
                </a:solidFill>
              </a:rPr>
              <a:t>for </a:t>
            </a:r>
            <a:r>
              <a:rPr lang="en-US" b="1" dirty="0">
                <a:solidFill>
                  <a:schemeClr val="bg1"/>
                </a:solidFill>
              </a:rPr>
              <a:t>encryption </a:t>
            </a:r>
            <a:r>
              <a:rPr lang="en-US" dirty="0">
                <a:solidFill>
                  <a:schemeClr val="bg1"/>
                </a:solidFill>
              </a:rPr>
              <a:t>and </a:t>
            </a:r>
            <a:r>
              <a:rPr lang="en-US" b="1" dirty="0">
                <a:solidFill>
                  <a:schemeClr val="bg1"/>
                </a:solidFill>
              </a:rPr>
              <a:t>authentication</a:t>
            </a:r>
            <a:r>
              <a:rPr lang="en-US" dirty="0">
                <a:solidFill>
                  <a:schemeClr val="bg1"/>
                </a:solidFill>
              </a:rPr>
              <a:t>, compared to LoRaWAN.</a:t>
            </a:r>
          </a:p>
          <a:p>
            <a:endParaRPr lang="en-US" dirty="0">
              <a:solidFill>
                <a:schemeClr val="bg1"/>
              </a:solidFill>
            </a:endParaRPr>
          </a:p>
          <a:p>
            <a:r>
              <a:rPr lang="en-US" dirty="0">
                <a:solidFill>
                  <a:schemeClr val="bg1"/>
                </a:solidFill>
              </a:rPr>
              <a:t>Authentication and encryption are separate, so it is </a:t>
            </a:r>
            <a:r>
              <a:rPr lang="en-US" b="1" dirty="0">
                <a:solidFill>
                  <a:schemeClr val="bg1"/>
                </a:solidFill>
              </a:rPr>
              <a:t>possible </a:t>
            </a:r>
            <a:r>
              <a:rPr lang="en-US" dirty="0">
                <a:solidFill>
                  <a:schemeClr val="bg1"/>
                </a:solidFill>
              </a:rPr>
              <a:t>to </a:t>
            </a:r>
            <a:r>
              <a:rPr lang="en-US" b="1" dirty="0">
                <a:solidFill>
                  <a:schemeClr val="bg1"/>
                </a:solidFill>
              </a:rPr>
              <a:t>authenticate packets </a:t>
            </a:r>
            <a:r>
              <a:rPr lang="en-US" dirty="0">
                <a:solidFill>
                  <a:schemeClr val="bg1"/>
                </a:solidFill>
              </a:rPr>
              <a:t>and </a:t>
            </a:r>
            <a:r>
              <a:rPr lang="en-US" b="1" dirty="0">
                <a:solidFill>
                  <a:schemeClr val="bg1"/>
                </a:solidFill>
              </a:rPr>
              <a:t>provide integrity protection</a:t>
            </a:r>
            <a:r>
              <a:rPr lang="en-US" dirty="0">
                <a:solidFill>
                  <a:schemeClr val="bg1"/>
                </a:solidFill>
              </a:rPr>
              <a:t>.</a:t>
            </a:r>
            <a:endParaRPr lang="en-US" sz="1400" dirty="0">
              <a:solidFill>
                <a:schemeClr val="bg1"/>
              </a:solidFill>
              <a:latin typeface="Comic Sans MS" panose="030F0702030302020204" pitchFamily="66" charset="0"/>
            </a:endParaRPr>
          </a:p>
          <a:p>
            <a:pPr algn="just">
              <a:lnSpc>
                <a:spcPct val="150000"/>
              </a:lnSpc>
            </a:pPr>
            <a:endParaRPr lang="en-US" sz="400" dirty="0">
              <a:solidFill>
                <a:schemeClr val="bg1"/>
              </a:solidFill>
              <a:latin typeface="Comic Sans MS" panose="030F0702030302020204" pitchFamily="66" charset="0"/>
            </a:endParaRPr>
          </a:p>
          <a:p>
            <a:pPr algn="just">
              <a:lnSpc>
                <a:spcPct val="150000"/>
              </a:lnSpc>
            </a:pPr>
            <a:endParaRPr lang="en-US" sz="400" dirty="0">
              <a:solidFill>
                <a:schemeClr val="bg1"/>
              </a:solidFill>
              <a:latin typeface="Comic Sans MS" panose="030F0702030302020204" pitchFamily="66" charset="0"/>
            </a:endParaRPr>
          </a:p>
        </p:txBody>
      </p:sp>
      <p:sp>
        <p:nvSpPr>
          <p:cNvPr id="4" name="TextBox 3"/>
          <p:cNvSpPr txBox="1"/>
          <p:nvPr/>
        </p:nvSpPr>
        <p:spPr>
          <a:xfrm>
            <a:off x="115910" y="6198662"/>
            <a:ext cx="11477470" cy="523220"/>
          </a:xfrm>
          <a:prstGeom prst="rect">
            <a:avLst/>
          </a:prstGeom>
          <a:noFill/>
        </p:spPr>
        <p:txBody>
          <a:bodyPr wrap="square" rtlCol="0">
            <a:spAutoFit/>
          </a:bodyPr>
          <a:lstStyle/>
          <a:p>
            <a:r>
              <a:rPr lang="en-US" sz="1400" b="1" dirty="0"/>
              <a:t>J. Silva, </a:t>
            </a:r>
            <a:r>
              <a:rPr lang="en-US" sz="1400" b="1" dirty="0" err="1"/>
              <a:t>etl</a:t>
            </a:r>
            <a:r>
              <a:rPr lang="en-US" sz="1400" b="1" dirty="0"/>
              <a:t>, </a:t>
            </a:r>
            <a:r>
              <a:rPr lang="en-US" sz="1400" b="1" dirty="0">
                <a:solidFill>
                  <a:srgbClr val="FF0000"/>
                </a:solidFill>
              </a:rPr>
              <a:t>LoRaWAN - A Low Power WAN Protocol for Internet of Things: a Review and Opportunities</a:t>
            </a:r>
            <a:r>
              <a:rPr lang="en-US" sz="1400" b="1" dirty="0">
                <a:latin typeface="Comic Sans MS" panose="030F0702030302020204" pitchFamily="66" charset="0"/>
              </a:rPr>
              <a:t>, </a:t>
            </a:r>
            <a:r>
              <a:rPr lang="en-US" sz="1400" b="1" dirty="0"/>
              <a:t>2th Int.  Multidisciplinary Conf. on Computer and Energy Science, 2017</a:t>
            </a:r>
            <a:endParaRPr lang="en-US" sz="1400" b="1" dirty="0">
              <a:latin typeface="Comic Sans MS" panose="030F0702030302020204" pitchFamily="66" charset="0"/>
            </a:endParaRPr>
          </a:p>
        </p:txBody>
      </p:sp>
    </p:spTree>
    <p:extLst>
      <p:ext uri="{BB962C8B-B14F-4D97-AF65-F5344CB8AC3E}">
        <p14:creationId xmlns:p14="http://schemas.microsoft.com/office/powerpoint/2010/main" val="107199732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LoRaWAN</a:t>
            </a:r>
            <a:r>
              <a:rPr lang="en-US" dirty="0">
                <a:latin typeface="Comic Sans MS" panose="030F0702030302020204" pitchFamily="66" charset="0"/>
              </a:rPr>
              <a:t>- Security</a:t>
            </a:r>
            <a:endParaRPr lang="en-US" b="1" dirty="0">
              <a:latin typeface="Comic Sans MS" panose="030F0702030302020204" pitchFamily="66" charset="0"/>
            </a:endParaRPr>
          </a:p>
        </p:txBody>
      </p:sp>
      <p:sp>
        <p:nvSpPr>
          <p:cNvPr id="3" name="Content Placeholder 2"/>
          <p:cNvSpPr>
            <a:spLocks noGrp="1"/>
          </p:cNvSpPr>
          <p:nvPr>
            <p:ph idx="1"/>
          </p:nvPr>
        </p:nvSpPr>
        <p:spPr>
          <a:xfrm>
            <a:off x="700424" y="1848983"/>
            <a:ext cx="10791153" cy="4428445"/>
          </a:xfrm>
        </p:spPr>
        <p:txBody>
          <a:bodyPr>
            <a:noAutofit/>
          </a:bodyPr>
          <a:lstStyle/>
          <a:p>
            <a:r>
              <a:rPr lang="en-US" sz="1800" dirty="0">
                <a:solidFill>
                  <a:schemeClr val="bg1"/>
                </a:solidFill>
              </a:rPr>
              <a:t>LoRaWAN endpoints attached to a LoRaWAN network must get registered and authenticated. This can be achieved through one of the two join mechanisms</a:t>
            </a:r>
            <a:r>
              <a:rPr lang="en-US" sz="1800" dirty="0" smtClean="0">
                <a:solidFill>
                  <a:schemeClr val="bg1"/>
                </a:solidFill>
              </a:rPr>
              <a:t>:</a:t>
            </a:r>
            <a:endParaRPr lang="en-US" sz="1800" dirty="0">
              <a:solidFill>
                <a:schemeClr val="bg1"/>
              </a:solidFill>
            </a:endParaRPr>
          </a:p>
          <a:p>
            <a:r>
              <a:rPr lang="en-US" sz="1800" b="1" dirty="0">
                <a:solidFill>
                  <a:schemeClr val="bg1"/>
                </a:solidFill>
              </a:rPr>
              <a:t>Activation by personalization (ABP): </a:t>
            </a:r>
          </a:p>
          <a:p>
            <a:pPr lvl="1"/>
            <a:r>
              <a:rPr lang="en-US" dirty="0">
                <a:solidFill>
                  <a:schemeClr val="bg1"/>
                </a:solidFill>
              </a:rPr>
              <a:t>Endpoints don’t need to run a join procedure as their individual details, including </a:t>
            </a:r>
            <a:r>
              <a:rPr lang="en-US" dirty="0" err="1">
                <a:solidFill>
                  <a:schemeClr val="bg1"/>
                </a:solidFill>
              </a:rPr>
              <a:t>DevAddr</a:t>
            </a:r>
            <a:r>
              <a:rPr lang="en-US" dirty="0">
                <a:solidFill>
                  <a:schemeClr val="bg1"/>
                </a:solidFill>
              </a:rPr>
              <a:t> and the </a:t>
            </a:r>
            <a:r>
              <a:rPr lang="en-US" dirty="0" err="1">
                <a:solidFill>
                  <a:schemeClr val="bg1"/>
                </a:solidFill>
              </a:rPr>
              <a:t>NwkSKey</a:t>
            </a:r>
            <a:r>
              <a:rPr lang="en-US" dirty="0">
                <a:solidFill>
                  <a:schemeClr val="bg1"/>
                </a:solidFill>
              </a:rPr>
              <a:t> and </a:t>
            </a:r>
            <a:r>
              <a:rPr lang="en-US" dirty="0" err="1">
                <a:solidFill>
                  <a:schemeClr val="bg1"/>
                </a:solidFill>
              </a:rPr>
              <a:t>AppSKey</a:t>
            </a:r>
            <a:r>
              <a:rPr lang="en-US" dirty="0">
                <a:solidFill>
                  <a:schemeClr val="bg1"/>
                </a:solidFill>
              </a:rPr>
              <a:t> session keys, are preconfigured and stored in the end device. This same information is registered in the LoRaWAN network server.</a:t>
            </a:r>
          </a:p>
          <a:p>
            <a:r>
              <a:rPr lang="en-US" sz="1800" b="1" dirty="0">
                <a:solidFill>
                  <a:schemeClr val="bg1"/>
                </a:solidFill>
              </a:rPr>
              <a:t>Over-the-air activation (OTAA):</a:t>
            </a:r>
          </a:p>
          <a:p>
            <a:pPr lvl="1"/>
            <a:r>
              <a:rPr lang="en-US" b="1" dirty="0">
                <a:solidFill>
                  <a:schemeClr val="bg1"/>
                </a:solidFill>
              </a:rPr>
              <a:t> </a:t>
            </a:r>
            <a:r>
              <a:rPr lang="en-US" dirty="0">
                <a:solidFill>
                  <a:schemeClr val="bg1"/>
                </a:solidFill>
              </a:rPr>
              <a:t>Endpoints are allowed to dynamically join a particular LoRaWAN network after successfully going through a join procedure. The join procedure must be done every time a session context is renewed. </a:t>
            </a:r>
          </a:p>
          <a:p>
            <a:pPr lvl="1"/>
            <a:r>
              <a:rPr lang="en-US" dirty="0">
                <a:solidFill>
                  <a:schemeClr val="bg1"/>
                </a:solidFill>
              </a:rPr>
              <a:t>During the join process, which involves the sending and receiving of MAC layer join request and join accept messages, the node establishes its credentials with a LoRaWAN network server, exchanging its globally unique </a:t>
            </a:r>
            <a:r>
              <a:rPr lang="en-US" dirty="0" err="1">
                <a:solidFill>
                  <a:schemeClr val="bg1"/>
                </a:solidFill>
              </a:rPr>
              <a:t>DevEUI</a:t>
            </a:r>
            <a:r>
              <a:rPr lang="en-US" dirty="0">
                <a:solidFill>
                  <a:schemeClr val="bg1"/>
                </a:solidFill>
              </a:rPr>
              <a:t>, </a:t>
            </a:r>
            <a:r>
              <a:rPr lang="en-US" dirty="0" err="1">
                <a:solidFill>
                  <a:schemeClr val="bg1"/>
                </a:solidFill>
              </a:rPr>
              <a:t>AppEUI</a:t>
            </a:r>
            <a:r>
              <a:rPr lang="en-US" dirty="0">
                <a:solidFill>
                  <a:schemeClr val="bg1"/>
                </a:solidFill>
              </a:rPr>
              <a:t>, and </a:t>
            </a:r>
            <a:r>
              <a:rPr lang="en-US" dirty="0" err="1">
                <a:solidFill>
                  <a:schemeClr val="bg1"/>
                </a:solidFill>
              </a:rPr>
              <a:t>AppKey</a:t>
            </a:r>
            <a:r>
              <a:rPr lang="en-US" dirty="0">
                <a:solidFill>
                  <a:schemeClr val="bg1"/>
                </a:solidFill>
              </a:rPr>
              <a:t>. The </a:t>
            </a:r>
            <a:r>
              <a:rPr lang="en-US" dirty="0" err="1">
                <a:solidFill>
                  <a:schemeClr val="bg1"/>
                </a:solidFill>
              </a:rPr>
              <a:t>AppKey</a:t>
            </a:r>
            <a:r>
              <a:rPr lang="en-US" dirty="0">
                <a:solidFill>
                  <a:schemeClr val="bg1"/>
                </a:solidFill>
              </a:rPr>
              <a:t> is then used to derive the session </a:t>
            </a:r>
            <a:r>
              <a:rPr lang="en-US" dirty="0" err="1">
                <a:solidFill>
                  <a:schemeClr val="bg1"/>
                </a:solidFill>
              </a:rPr>
              <a:t>NwkSKey</a:t>
            </a:r>
            <a:r>
              <a:rPr lang="en-US" dirty="0">
                <a:solidFill>
                  <a:schemeClr val="bg1"/>
                </a:solidFill>
              </a:rPr>
              <a:t> and </a:t>
            </a:r>
            <a:r>
              <a:rPr lang="en-US" dirty="0" err="1">
                <a:solidFill>
                  <a:schemeClr val="bg1"/>
                </a:solidFill>
              </a:rPr>
              <a:t>AppSKey</a:t>
            </a:r>
            <a:r>
              <a:rPr lang="en-US" dirty="0">
                <a:solidFill>
                  <a:schemeClr val="bg1"/>
                </a:solidFill>
              </a:rPr>
              <a:t> keys.</a:t>
            </a:r>
            <a:endParaRPr lang="en-US" sz="3200" dirty="0">
              <a:solidFill>
                <a:schemeClr val="bg1"/>
              </a:solidFill>
              <a:latin typeface="Comic Sans MS" panose="030F0702030302020204" pitchFamily="66" charset="0"/>
            </a:endParaRPr>
          </a:p>
          <a:p>
            <a:pPr lvl="3" algn="just">
              <a:lnSpc>
                <a:spcPct val="150000"/>
              </a:lnSpc>
            </a:pPr>
            <a:endParaRPr lang="en-US" sz="1200" dirty="0">
              <a:solidFill>
                <a:schemeClr val="bg1"/>
              </a:solidFill>
              <a:latin typeface="Comic Sans MS" panose="030F0702030302020204" pitchFamily="66" charset="0"/>
            </a:endParaRPr>
          </a:p>
          <a:p>
            <a:pPr lvl="2" algn="just">
              <a:lnSpc>
                <a:spcPct val="150000"/>
              </a:lnSpc>
            </a:pPr>
            <a:endParaRPr lang="en-US" sz="1100" dirty="0">
              <a:solidFill>
                <a:schemeClr val="bg1"/>
              </a:solidFill>
              <a:latin typeface="Comic Sans MS" panose="030F0702030302020204" pitchFamily="66" charset="0"/>
            </a:endParaRPr>
          </a:p>
          <a:p>
            <a:pPr algn="just">
              <a:lnSpc>
                <a:spcPct val="150000"/>
              </a:lnSpc>
            </a:pPr>
            <a:endParaRPr lang="en-US" sz="200" dirty="0">
              <a:solidFill>
                <a:schemeClr val="bg1"/>
              </a:solidFill>
              <a:latin typeface="Comic Sans MS" panose="030F0702030302020204" pitchFamily="66" charset="0"/>
            </a:endParaRPr>
          </a:p>
          <a:p>
            <a:pPr algn="just">
              <a:lnSpc>
                <a:spcPct val="150000"/>
              </a:lnSpc>
            </a:pPr>
            <a:endParaRPr lang="en-US" sz="200"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val="11355176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Communication Technologies Comparison</a:t>
            </a:r>
          </a:p>
        </p:txBody>
      </p:sp>
      <p:sp>
        <p:nvSpPr>
          <p:cNvPr id="3" name="Content Placeholder 2"/>
          <p:cNvSpPr>
            <a:spLocks noGrp="1"/>
          </p:cNvSpPr>
          <p:nvPr>
            <p:ph idx="1"/>
          </p:nvPr>
        </p:nvSpPr>
        <p:spPr/>
        <p:txBody>
          <a:bodyPr>
            <a:noAutofit/>
          </a:bodyPr>
          <a:lstStyle/>
          <a:p>
            <a:r>
              <a:rPr lang="en-US" sz="2400" dirty="0">
                <a:solidFill>
                  <a:schemeClr val="bg1"/>
                </a:solidFill>
                <a:latin typeface="Comic Sans MS" panose="030F0702030302020204" pitchFamily="66" charset="0"/>
              </a:rPr>
              <a:t>Comparison of SigFox, </a:t>
            </a:r>
            <a:r>
              <a:rPr lang="en-US" sz="2400" dirty="0" err="1">
                <a:solidFill>
                  <a:schemeClr val="bg1"/>
                </a:solidFill>
                <a:latin typeface="Comic Sans MS" panose="030F0702030302020204" pitchFamily="66" charset="0"/>
              </a:rPr>
              <a:t>LoRa</a:t>
            </a:r>
            <a:r>
              <a:rPr lang="en-US" sz="2400" dirty="0">
                <a:solidFill>
                  <a:schemeClr val="bg1"/>
                </a:solidFill>
                <a:latin typeface="Comic Sans MS" panose="030F0702030302020204" pitchFamily="66" charset="0"/>
              </a:rPr>
              <a:t>, LoRaWAN, and NB-IoT in terms of different criteria</a:t>
            </a:r>
          </a:p>
          <a:p>
            <a:endParaRPr lang="en-US" sz="2000" dirty="0">
              <a:solidFill>
                <a:schemeClr val="bg1"/>
              </a:solidFill>
              <a:latin typeface="Comic Sans MS" panose="030F0702030302020204" pitchFamily="66" charset="0"/>
            </a:endParaRPr>
          </a:p>
          <a:p>
            <a:endParaRPr lang="en-US" sz="2000" dirty="0">
              <a:solidFill>
                <a:schemeClr val="bg1"/>
              </a:solidFill>
              <a:latin typeface="Comic Sans MS" panose="030F0702030302020204" pitchFamily="66" charset="0"/>
            </a:endParaRPr>
          </a:p>
          <a:p>
            <a:endParaRPr lang="en-US" sz="500" dirty="0">
              <a:solidFill>
                <a:schemeClr val="bg1"/>
              </a:solidFill>
              <a:latin typeface="Comic Sans MS" panose="030F0702030302020204" pitchFamily="66" charset="0"/>
            </a:endParaRPr>
          </a:p>
          <a:p>
            <a:pPr lvl="1"/>
            <a:endParaRPr lang="en-US" sz="2000" dirty="0">
              <a:solidFill>
                <a:schemeClr val="bg1"/>
              </a:solidFill>
              <a:latin typeface="Comic Sans MS" panose="030F0702030302020204" pitchFamily="66" charset="0"/>
            </a:endParaRPr>
          </a:p>
          <a:p>
            <a:endParaRPr lang="en-US" sz="2000" dirty="0">
              <a:solidFill>
                <a:schemeClr val="bg1"/>
              </a:solidFill>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https://www.betasolutions.co.nz/Blog/25/20-Things-to-Consider-When-Planning-an-IoT-Solution-_-Part-2</a:t>
            </a:r>
            <a:endParaRPr lang="en-US" sz="1600" dirty="0">
              <a:latin typeface="Comic Sans MS" panose="030F0702030302020204" pitchFamily="66"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8278" y="1929205"/>
            <a:ext cx="6776636" cy="4200636"/>
          </a:xfrm>
          <a:prstGeom prst="rect">
            <a:avLst/>
          </a:prstGeom>
        </p:spPr>
      </p:pic>
    </p:spTree>
    <p:extLst>
      <p:ext uri="{BB962C8B-B14F-4D97-AF65-F5344CB8AC3E}">
        <p14:creationId xmlns:p14="http://schemas.microsoft.com/office/powerpoint/2010/main" val="391236290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Physical and Link Layers Protocols- use cases</a:t>
            </a:r>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37857" y="1283640"/>
            <a:ext cx="8633576" cy="5091402"/>
          </a:xfrm>
        </p:spPr>
      </p:pic>
      <p:sp>
        <p:nvSpPr>
          <p:cNvPr id="4" name="TextBox 3"/>
          <p:cNvSpPr txBox="1"/>
          <p:nvPr/>
        </p:nvSpPr>
        <p:spPr>
          <a:xfrm>
            <a:off x="115910" y="6565612"/>
            <a:ext cx="11477470" cy="307777"/>
          </a:xfrm>
          <a:prstGeom prst="rect">
            <a:avLst/>
          </a:prstGeom>
          <a:noFill/>
        </p:spPr>
        <p:txBody>
          <a:bodyPr wrap="square" rtlCol="0">
            <a:spAutoFit/>
          </a:bodyPr>
          <a:lstStyle/>
          <a:p>
            <a:r>
              <a:rPr lang="en-US" sz="1300" dirty="0">
                <a:latin typeface="Comic Sans MS" panose="030F0702030302020204" pitchFamily="66" charset="0"/>
              </a:rPr>
              <a:t>* </a:t>
            </a:r>
            <a:r>
              <a:rPr lang="en-US" sz="1400" dirty="0">
                <a:hlinkClick r:id="rId4"/>
              </a:rPr>
              <a:t>https://behrtech.com/blog/6-leading-types-of-iot-wireless-tech-and-their-best-use-cases/</a:t>
            </a:r>
            <a:endParaRPr lang="en-US" sz="1300" dirty="0">
              <a:latin typeface="Comic Sans MS" panose="030F0702030302020204" pitchFamily="66" charset="0"/>
            </a:endParaRPr>
          </a:p>
        </p:txBody>
      </p:sp>
    </p:spTree>
    <p:extLst>
      <p:ext uri="{BB962C8B-B14F-4D97-AF65-F5344CB8AC3E}">
        <p14:creationId xmlns:p14="http://schemas.microsoft.com/office/powerpoint/2010/main" val="15026138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Frequency Range</a:t>
            </a:r>
          </a:p>
        </p:txBody>
      </p:sp>
      <p:pic>
        <p:nvPicPr>
          <p:cNvPr id="2050" name="Picture 2" descr="https://cdn.everythingrf.com/live/Frequency-Bands_63701531866848146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745" y="1454279"/>
            <a:ext cx="10773684" cy="5011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2516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Frequency Range</a:t>
            </a:r>
          </a:p>
        </p:txBody>
      </p:sp>
      <p:sp>
        <p:nvSpPr>
          <p:cNvPr id="4" name="Content Placeholder 2"/>
          <p:cNvSpPr>
            <a:spLocks noGrp="1"/>
          </p:cNvSpPr>
          <p:nvPr>
            <p:ph idx="1"/>
          </p:nvPr>
        </p:nvSpPr>
        <p:spPr>
          <a:xfrm>
            <a:off x="700424" y="374901"/>
            <a:ext cx="11223267" cy="4852959"/>
          </a:xfrm>
        </p:spPr>
        <p:txBody>
          <a:bodyPr>
            <a:noAutofit/>
          </a:bodyPr>
          <a:lstStyle/>
          <a:p>
            <a:r>
              <a:rPr lang="en-US" sz="2400" b="1" dirty="0">
                <a:solidFill>
                  <a:schemeClr val="bg1"/>
                </a:solidFill>
              </a:rPr>
              <a:t>Most wireless applications reside in radio frequency between 30MHz to 30 GHz (VHF, UHF and SHF)</a:t>
            </a:r>
          </a:p>
          <a:p>
            <a:pPr marL="0" indent="715963">
              <a:buNone/>
            </a:pPr>
            <a:endParaRPr lang="en-US" sz="2000" dirty="0">
              <a:solidFill>
                <a:schemeClr val="bg1"/>
              </a:solidFill>
            </a:endParaRPr>
          </a:p>
          <a:p>
            <a:r>
              <a:rPr lang="en-US" sz="2400" b="1" dirty="0">
                <a:solidFill>
                  <a:schemeClr val="bg1"/>
                </a:solidFill>
              </a:rPr>
              <a:t>Why these frequencies?</a:t>
            </a:r>
          </a:p>
          <a:p>
            <a:pPr lvl="1"/>
            <a:r>
              <a:rPr lang="en-US" sz="2000" dirty="0">
                <a:solidFill>
                  <a:schemeClr val="bg1"/>
                </a:solidFill>
              </a:rPr>
              <a:t>They are not affected by earth curvature</a:t>
            </a:r>
          </a:p>
          <a:p>
            <a:pPr lvl="1"/>
            <a:r>
              <a:rPr lang="en-US" sz="2000" dirty="0">
                <a:solidFill>
                  <a:schemeClr val="bg1"/>
                </a:solidFill>
              </a:rPr>
              <a:t>Require only moderated size antennas</a:t>
            </a:r>
          </a:p>
        </p:txBody>
      </p:sp>
      <p:sp>
        <p:nvSpPr>
          <p:cNvPr id="5" name="Content Placeholder 2"/>
          <p:cNvSpPr txBox="1">
            <a:spLocks/>
          </p:cNvSpPr>
          <p:nvPr/>
        </p:nvSpPr>
        <p:spPr>
          <a:xfrm>
            <a:off x="2900214" y="6416040"/>
            <a:ext cx="6391572" cy="4419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*Adopted from Wireless Communication by Goldsmith (Chapter2)</a:t>
            </a:r>
          </a:p>
        </p:txBody>
      </p:sp>
    </p:spTree>
    <p:extLst>
      <p:ext uri="{BB962C8B-B14F-4D97-AF65-F5344CB8AC3E}">
        <p14:creationId xmlns:p14="http://schemas.microsoft.com/office/powerpoint/2010/main" val="41921306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r>
              <a:rPr lang="en-US" dirty="0">
                <a:latin typeface="Comic Sans MS" panose="030F0702030302020204" pitchFamily="66" charset="0"/>
              </a:rPr>
              <a:t>Example of ISM frequency allocation</a:t>
            </a:r>
          </a:p>
        </p:txBody>
      </p:sp>
      <p:pic>
        <p:nvPicPr>
          <p:cNvPr id="4" name="Picture 2" descr="http://www.enigmatic-consulting.com/Communications_articles/RFID/RFID_frequencies_files/pasted-graphic-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231" y="1799771"/>
            <a:ext cx="10017949" cy="4136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182083"/>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1383</TotalTime>
  <Words>8548</Words>
  <Application>Microsoft Office PowerPoint</Application>
  <PresentationFormat>Widescreen</PresentationFormat>
  <Paragraphs>603</Paragraphs>
  <Slides>68</Slides>
  <Notes>35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68</vt:i4>
      </vt:variant>
    </vt:vector>
  </HeadingPairs>
  <TitlesOfParts>
    <vt:vector size="78" baseType="lpstr">
      <vt:lpstr>Arial</vt:lpstr>
      <vt:lpstr>B Nazanin</vt:lpstr>
      <vt:lpstr>Calibri</vt:lpstr>
      <vt:lpstr>Century Gothic</vt:lpstr>
      <vt:lpstr>Comic Sans MS</vt:lpstr>
      <vt:lpstr>Courier New</vt:lpstr>
      <vt:lpstr>Tahoma</vt:lpstr>
      <vt:lpstr>Wingdings</vt:lpstr>
      <vt:lpstr>Wingdings 3</vt:lpstr>
      <vt:lpstr>Slice</vt:lpstr>
      <vt:lpstr>Internet of Things</vt:lpstr>
      <vt:lpstr>Contents </vt:lpstr>
      <vt:lpstr>Contents </vt:lpstr>
      <vt:lpstr>Frequency Range</vt:lpstr>
      <vt:lpstr>Frequency Range</vt:lpstr>
      <vt:lpstr>Frequency Range</vt:lpstr>
      <vt:lpstr>Frequency Range</vt:lpstr>
      <vt:lpstr>Frequency Range</vt:lpstr>
      <vt:lpstr>Example of ISM frequency allocation</vt:lpstr>
      <vt:lpstr>Example of ISM frequency allocation</vt:lpstr>
      <vt:lpstr>What is the difference between channel &amp; frequency &amp; band in RF?</vt:lpstr>
      <vt:lpstr>Communication Technologies Criteria</vt:lpstr>
      <vt:lpstr>Communication Technologies Criteria</vt:lpstr>
      <vt:lpstr>Communication Technologies Criteria: 1-Range</vt:lpstr>
      <vt:lpstr>Communication Technologies Criteria: 1- Range</vt:lpstr>
      <vt:lpstr>Communication Technologies Criteria: 1- Range</vt:lpstr>
      <vt:lpstr>Communication Technologies Criteria: 2-Frequency Bands </vt:lpstr>
      <vt:lpstr>Communication Technologies Criteria: 3- Power Consumption</vt:lpstr>
      <vt:lpstr>Communication Technologies Criteria: 4- Topology</vt:lpstr>
      <vt:lpstr>Communication Technologies Criteria: 5- Constrained Devices</vt:lpstr>
      <vt:lpstr>Communication Technologies Criteria: 6- Constrained-Node Networks</vt:lpstr>
      <vt:lpstr>Communication Technologies Criteria: 6- Constrained-Node Networks</vt:lpstr>
      <vt:lpstr>Communication Technologies Criteria: 6- Constrained-Node Networks</vt:lpstr>
      <vt:lpstr>IoT Protocol Stack- Physical and Link Layers Protocols</vt:lpstr>
      <vt:lpstr>Low Power Wide Area Network (LPWAN)</vt:lpstr>
      <vt:lpstr>LPWAN- Design Goals</vt:lpstr>
      <vt:lpstr>PowerPoint Presentation</vt:lpstr>
      <vt:lpstr>Techniques for Achieving Design Goals in LPWAN</vt:lpstr>
      <vt:lpstr>Techniques for Achieving Design Goals in LPWAN</vt:lpstr>
      <vt:lpstr>LPWANs</vt:lpstr>
      <vt:lpstr>SigFox</vt:lpstr>
      <vt:lpstr>SigFox: Technical Specification</vt:lpstr>
      <vt:lpstr>SigFox: Technical Specification</vt:lpstr>
      <vt:lpstr>NB-IoT and Other LTE Variations</vt:lpstr>
      <vt:lpstr>NB-IoT and Other LTE Variations</vt:lpstr>
      <vt:lpstr>NB-IoT and Other LTE Variations</vt:lpstr>
      <vt:lpstr>LTE Cat 0</vt:lpstr>
      <vt:lpstr>LTE-M</vt:lpstr>
      <vt:lpstr>NB-IoT</vt:lpstr>
      <vt:lpstr>Physical and Link Layers Protocols- NB-IoT</vt:lpstr>
      <vt:lpstr>Physical and Link Layers Protocols- LoRaWAN</vt:lpstr>
      <vt:lpstr>Physical and Link Layers Protocols- LoRaWAN</vt:lpstr>
      <vt:lpstr>LoRa Specification</vt:lpstr>
      <vt:lpstr>LoRaWAN- Topology</vt:lpstr>
      <vt:lpstr>LoRaWAN- Topology</vt:lpstr>
      <vt:lpstr>LoRaWAN- How It Works?</vt:lpstr>
      <vt:lpstr>LoRaWAN- Topology</vt:lpstr>
      <vt:lpstr>LoRaWAN: Specification</vt:lpstr>
      <vt:lpstr>LoRaWAN Use Case- Parking Occupancy </vt:lpstr>
      <vt:lpstr>LoRaWAN Use Case- Smart Lighting</vt:lpstr>
      <vt:lpstr>LoRaWAN Use Case- Asset Management</vt:lpstr>
      <vt:lpstr>LoRaWAN Use Case- Smart Waste Management</vt:lpstr>
      <vt:lpstr>LoRaWAN Use Case- Smart Environment</vt:lpstr>
      <vt:lpstr>LoRaWAN Use Case- Cold Storage Monitoring</vt:lpstr>
      <vt:lpstr>LoRaWAN- Physical Layer</vt:lpstr>
      <vt:lpstr>ISM Band and Duty Cycle</vt:lpstr>
      <vt:lpstr>Time on Air (ToA)</vt:lpstr>
      <vt:lpstr>Duty Cycle</vt:lpstr>
      <vt:lpstr>Duty Cycle</vt:lpstr>
      <vt:lpstr>LoRaWAN- Physical Layer</vt:lpstr>
      <vt:lpstr>LoRaWAN- Physical Layer</vt:lpstr>
      <vt:lpstr>LoRaWAN- Physical Layer</vt:lpstr>
      <vt:lpstr>LoRaWAN- Adaptive Data Rate</vt:lpstr>
      <vt:lpstr>LoRaWAN Device Clases</vt:lpstr>
      <vt:lpstr>LoRaWAN- Security</vt:lpstr>
      <vt:lpstr>LoRaWAN- Security</vt:lpstr>
      <vt:lpstr>Communication Technologies Comparison</vt:lpstr>
      <vt:lpstr>Physical and Link Layers Protocols- use cases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jaberALU</cp:lastModifiedBy>
  <cp:revision>41</cp:revision>
  <dcterms:created xsi:type="dcterms:W3CDTF">2020-08-13T14:46:09Z</dcterms:created>
  <dcterms:modified xsi:type="dcterms:W3CDTF">2020-12-25T05:58:53Z</dcterms:modified>
</cp:coreProperties>
</file>